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720263" cy="17640300"/>
  <p:notesSz cx="6799263" cy="99298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8FF"/>
    <a:srgbClr val="FF6600"/>
    <a:srgbClr val="000000"/>
    <a:srgbClr val="C53E3B"/>
    <a:srgbClr val="175A68"/>
    <a:srgbClr val="144856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63" y="-3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4DBD-5624-4964-AB82-3B45C3D09B3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8B52-95F9-4052-9C41-11DCC2A7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62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626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www.1001fonts.com/winchester-fon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s://www.1001fonts.com/playbook-font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tif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2A41C4A2-8E69-B853-1087-C63946ECFBB3}"/>
              </a:ext>
            </a:extLst>
          </p:cNvPr>
          <p:cNvSpPr/>
          <p:nvPr/>
        </p:nvSpPr>
        <p:spPr>
          <a:xfrm rot="5400000">
            <a:off x="6296732" y="10945327"/>
            <a:ext cx="2814214" cy="3213179"/>
          </a:xfrm>
          <a:prstGeom prst="blockArc">
            <a:avLst>
              <a:gd name="adj1" fmla="val 10726999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4E305C4-B039-618C-6AEF-9CC938A06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5" y="130631"/>
            <a:ext cx="1478280" cy="583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47679" y="1366245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39460" y="15522198"/>
            <a:ext cx="4610601" cy="610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Twinkl Cursive Looped" panose="02000000000000000000" pitchFamily="2" charset="0"/>
              </a:rPr>
              <a:t>             </a:t>
            </a:r>
            <a:r>
              <a:rPr lang="en-US" sz="1600" b="1">
                <a:solidFill>
                  <a:schemeClr val="tx1"/>
                </a:solidFill>
                <a:latin typeface="Twinkl Cursive Looped" panose="02000000000000000000" pitchFamily="2" charset="0"/>
              </a:rPr>
              <a:t>Understanding the World</a:t>
            </a:r>
            <a:br>
              <a:rPr lang="en-US" sz="1600">
                <a:solidFill>
                  <a:schemeClr val="tx1"/>
                </a:solidFill>
                <a:latin typeface="Twinkl Cursive Looped" panose="02000000000000000000" pitchFamily="2" charset="0"/>
              </a:rPr>
            </a:br>
            <a:r>
              <a:rPr lang="en-US" sz="1600">
                <a:solidFill>
                  <a:schemeClr val="tx1"/>
                </a:solidFill>
                <a:latin typeface="Twinkl Cursive Looped" panose="02000000000000000000" pitchFamily="2" charset="0"/>
              </a:rPr>
              <a:t>                        Starry Night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38035" y="13354868"/>
            <a:ext cx="5702143" cy="630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5432" y="11170789"/>
            <a:ext cx="5841604" cy="654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7059340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04879" y="8988756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971492" y="6821033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6471" y="4935949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6885459" y="6491340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6998802" y="6634106"/>
            <a:ext cx="1015415" cy="95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winkl Cursive Looped" panose="02000000000000000000" pitchFamily="2" charset="0"/>
              </a:rPr>
              <a:t>Year 6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553756" y="9146880"/>
            <a:ext cx="975029" cy="1229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624279" y="930838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540171" y="15126417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638414" y="15327200"/>
            <a:ext cx="1027264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Twinkl Cursive Looped" panose="02000000000000000000" pitchFamily="2" charset="0"/>
              </a:rPr>
              <a:t>EYFS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225318" y="6857918"/>
            <a:ext cx="56537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200" b="1">
              <a:latin typeface="Twinkl Cursive Looped" panose="02000000000000000000" pitchFamily="2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6995632" y="16431286"/>
            <a:ext cx="1428811" cy="482694"/>
          </a:xfrm>
          <a:prstGeom prst="rect">
            <a:avLst/>
          </a:prstGeom>
        </p:spPr>
      </p:pic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3714315" y="11516504"/>
            <a:ext cx="694980" cy="53586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H="1">
            <a:off x="2955073" y="10986646"/>
            <a:ext cx="311046" cy="30299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 flipH="1" flipV="1">
            <a:off x="6120135" y="8823111"/>
            <a:ext cx="1150007" cy="53264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4788DB4D-C996-3E48-8B50-5141155D3B8E}"/>
              </a:ext>
            </a:extLst>
          </p:cNvPr>
          <p:cNvSpPr txBox="1"/>
          <p:nvPr/>
        </p:nvSpPr>
        <p:spPr>
          <a:xfrm>
            <a:off x="5814070" y="7892794"/>
            <a:ext cx="1049068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15ED38B-B33D-2A47-B122-8C9E84E365C4}"/>
              </a:ext>
            </a:extLst>
          </p:cNvPr>
          <p:cNvSpPr txBox="1"/>
          <p:nvPr/>
        </p:nvSpPr>
        <p:spPr>
          <a:xfrm>
            <a:off x="6057529" y="5931450"/>
            <a:ext cx="70448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V="1">
            <a:off x="5809974" y="7303774"/>
            <a:ext cx="0" cy="52918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7131954F-2F38-FA41-8987-AEA3D621F5F2}"/>
              </a:ext>
            </a:extLst>
          </p:cNvPr>
          <p:cNvSpPr txBox="1"/>
          <p:nvPr/>
        </p:nvSpPr>
        <p:spPr>
          <a:xfrm>
            <a:off x="3318493" y="6384356"/>
            <a:ext cx="7916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</p:cNvCxnSpPr>
          <p:nvPr/>
        </p:nvCxnSpPr>
        <p:spPr>
          <a:xfrm flipH="1" flipV="1">
            <a:off x="3220325" y="7316214"/>
            <a:ext cx="159893" cy="27363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 flipH="1">
            <a:off x="3337434" y="6594428"/>
            <a:ext cx="533469" cy="47066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B063178E-D425-084A-B3E1-D1E2E5715874}"/>
              </a:ext>
            </a:extLst>
          </p:cNvPr>
          <p:cNvCxnSpPr>
            <a:cxnSpLocks/>
            <a:endCxn id="31" idx="4"/>
          </p:cNvCxnSpPr>
          <p:nvPr/>
        </p:nvCxnSpPr>
        <p:spPr>
          <a:xfrm flipH="1">
            <a:off x="6462334" y="6391678"/>
            <a:ext cx="283427" cy="49900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2441167" y="6578564"/>
            <a:ext cx="238559" cy="38979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6328518" y="1734615"/>
            <a:ext cx="812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/>
          </a:p>
        </p:txBody>
      </p:sp>
      <p:sp>
        <p:nvSpPr>
          <p:cNvPr id="67" name="AutoShape 20" descr="Hygiplas Low Density Small Chopping Boards (Pack of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2" name="Picture 28" descr="Playbook Regula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51" y="2272756"/>
            <a:ext cx="3508331" cy="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/>
          <p:cNvSpPr/>
          <p:nvPr/>
        </p:nvSpPr>
        <p:spPr>
          <a:xfrm>
            <a:off x="1313752" y="4454731"/>
            <a:ext cx="1048602" cy="106447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4" name="Picture 40" descr="Winchester Regula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32" y="5237230"/>
            <a:ext cx="548744" cy="1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6494183" y="10915221"/>
            <a:ext cx="88824" cy="36540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5991379" y="13936249"/>
            <a:ext cx="173093" cy="30230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DF104FA-7061-480C-A728-65A97E046534}"/>
              </a:ext>
            </a:extLst>
          </p:cNvPr>
          <p:cNvCxnSpPr>
            <a:cxnSpLocks/>
          </p:cNvCxnSpPr>
          <p:nvPr/>
        </p:nvCxnSpPr>
        <p:spPr>
          <a:xfrm flipH="1">
            <a:off x="6281750" y="6261933"/>
            <a:ext cx="122889" cy="64036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714F72CE-0097-4842-9BC5-E6766B2B8667}"/>
              </a:ext>
            </a:extLst>
          </p:cNvPr>
          <p:cNvSpPr txBox="1"/>
          <p:nvPr/>
        </p:nvSpPr>
        <p:spPr>
          <a:xfrm>
            <a:off x="4028722" y="6057689"/>
            <a:ext cx="8974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23A33A77-1802-4622-B308-D61ED0061C3A}"/>
              </a:ext>
            </a:extLst>
          </p:cNvPr>
          <p:cNvSpPr txBox="1"/>
          <p:nvPr/>
        </p:nvSpPr>
        <p:spPr>
          <a:xfrm>
            <a:off x="1720709" y="6074867"/>
            <a:ext cx="8974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pic>
        <p:nvPicPr>
          <p:cNvPr id="1070" name="Picture 46" descr="Image result for fireworks vector png">
            <a:extLst>
              <a:ext uri="{FF2B5EF4-FFF2-40B4-BE49-F238E27FC236}">
                <a16:creationId xmlns:a16="http://schemas.microsoft.com/office/drawing/2014/main" id="{E809A8A4-8B29-4458-869E-2447783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8" y="3610663"/>
            <a:ext cx="885903" cy="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Oval 285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612804" y="15140801"/>
            <a:ext cx="1114190" cy="11052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667080" y="15228895"/>
            <a:ext cx="1059914" cy="952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winkl Cursive Looped" panose="02000000000000000000" pitchFamily="2" charset="0"/>
              </a:rPr>
              <a:t>Year 1</a:t>
            </a: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1066843" y="13420349"/>
            <a:ext cx="1169211" cy="1077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155863" y="13515723"/>
            <a:ext cx="1013152" cy="9574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winkl Cursive Looped" panose="02000000000000000000" pitchFamily="2" charset="0"/>
              </a:rPr>
              <a:t>Year 2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5770224" y="10875660"/>
            <a:ext cx="1112494" cy="11553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867954" y="11027767"/>
            <a:ext cx="915279" cy="777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46" y="15465633"/>
            <a:ext cx="749096" cy="749096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2359769" y="6852940"/>
            <a:ext cx="9519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b="1">
              <a:cs typeface="Calibri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4644902" y="6632864"/>
            <a:ext cx="9519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b="1">
              <a:cs typeface="Calibri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82BE213-6309-9247-BB2E-8389CD80B5D2}"/>
              </a:ext>
            </a:extLst>
          </p:cNvPr>
          <p:cNvSpPr txBox="1"/>
          <p:nvPr/>
        </p:nvSpPr>
        <p:spPr>
          <a:xfrm>
            <a:off x="1375000" y="11284402"/>
            <a:ext cx="18429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Twinkl Cursive Looped" panose="02000000000000000000" pitchFamily="2" charset="0"/>
              </a:rPr>
              <a:t>  Electricity     </a:t>
            </a:r>
            <a:endParaRPr lang="en-US" sz="2400" b="1">
              <a:latin typeface="Twinkl Cursive Looped" panose="02000000000000000000" pitchFamily="2" charset="0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3251" y="4636640"/>
            <a:ext cx="132764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295247" y="4365761"/>
            <a:ext cx="132764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0172" y="3967585"/>
            <a:ext cx="126550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0062" y="3702126"/>
            <a:ext cx="1235261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3226199" y="13193776"/>
            <a:ext cx="1095599" cy="10773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330455" y="13262428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3265639" y="13467613"/>
            <a:ext cx="10636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latin typeface="Twinkl Cursive Looped" panose="02000000000000000000" pitchFamily="2" charset="0"/>
              </a:rPr>
              <a:t>Year 3</a:t>
            </a:r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>
            <a:off x="4458536" y="12952654"/>
            <a:ext cx="151382" cy="45806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064810" y="9740366"/>
            <a:ext cx="1147695" cy="5470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cs typeface="Calibri" panose="020F0502020204030204"/>
            </a:endParaRPr>
          </a:p>
          <a:p>
            <a:pPr algn="ctr"/>
            <a:endParaRPr lang="en-US" sz="800"/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7547610" y="12952654"/>
            <a:ext cx="873054" cy="18565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 flipH="1">
            <a:off x="8936963" y="11170789"/>
            <a:ext cx="303080" cy="78252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4598786" y="11015867"/>
            <a:ext cx="318032" cy="33567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H="1">
            <a:off x="5378036" y="10806225"/>
            <a:ext cx="183794" cy="53011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 flipH="1" flipV="1">
            <a:off x="5039785" y="9537442"/>
            <a:ext cx="233818" cy="332327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3845098" y="9540732"/>
            <a:ext cx="264944" cy="29324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>
            <a:off x="2936878" y="8768786"/>
            <a:ext cx="161390" cy="30422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7433073" y="4881789"/>
            <a:ext cx="114487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800">
              <a:cs typeface="Calibri"/>
            </a:endParaRP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>
            <a:off x="7078208" y="8326257"/>
            <a:ext cx="678443" cy="72836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EACBADA3-92A5-4DA1-B6F3-87AE30787769}"/>
              </a:ext>
            </a:extLst>
          </p:cNvPr>
          <p:cNvCxnSpPr>
            <a:cxnSpLocks/>
          </p:cNvCxnSpPr>
          <p:nvPr/>
        </p:nvCxnSpPr>
        <p:spPr>
          <a:xfrm flipH="1">
            <a:off x="3845098" y="8848244"/>
            <a:ext cx="214798" cy="248086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3523342D-C938-EE43-9330-54991D7B0183}"/>
              </a:ext>
            </a:extLst>
          </p:cNvPr>
          <p:cNvSpPr txBox="1"/>
          <p:nvPr/>
        </p:nvSpPr>
        <p:spPr>
          <a:xfrm>
            <a:off x="-26458" y="14474936"/>
            <a:ext cx="105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800" b="1">
              <a:cs typeface="Calibri"/>
            </a:endParaRPr>
          </a:p>
          <a:p>
            <a:pPr algn="ctr"/>
            <a:endParaRPr lang="en-US" sz="800"/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9B7545F3-97A9-7F49-8A56-8F22515F8772}"/>
              </a:ext>
            </a:extLst>
          </p:cNvPr>
          <p:cNvCxnSpPr>
            <a:cxnSpLocks/>
          </p:cNvCxnSpPr>
          <p:nvPr/>
        </p:nvCxnSpPr>
        <p:spPr>
          <a:xfrm flipV="1">
            <a:off x="4210546" y="13959024"/>
            <a:ext cx="173862" cy="478461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946A1009-FCF3-8444-8B48-1109E7F539F4}"/>
              </a:ext>
            </a:extLst>
          </p:cNvPr>
          <p:cNvCxnSpPr>
            <a:cxnSpLocks/>
          </p:cNvCxnSpPr>
          <p:nvPr/>
        </p:nvCxnSpPr>
        <p:spPr>
          <a:xfrm flipV="1">
            <a:off x="4761565" y="11671999"/>
            <a:ext cx="68247" cy="25717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2231456" y="11716986"/>
            <a:ext cx="105344" cy="1070188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>
            <a:extLst>
              <a:ext uri="{FF2B5EF4-FFF2-40B4-BE49-F238E27FC236}">
                <a16:creationId xmlns:a16="http://schemas.microsoft.com/office/drawing/2014/main" id="{516A14EA-172F-574A-B9CD-0293EE8A0127}"/>
              </a:ext>
            </a:extLst>
          </p:cNvPr>
          <p:cNvSpPr txBox="1"/>
          <p:nvPr/>
        </p:nvSpPr>
        <p:spPr>
          <a:xfrm>
            <a:off x="7087119" y="8931242"/>
            <a:ext cx="121175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2C7B36DB-24D4-D447-9531-F29ECB89B0D0}"/>
              </a:ext>
            </a:extLst>
          </p:cNvPr>
          <p:cNvSpPr txBox="1"/>
          <p:nvPr/>
        </p:nvSpPr>
        <p:spPr>
          <a:xfrm>
            <a:off x="8064002" y="7479675"/>
            <a:ext cx="1211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/>
          </a:p>
          <a:p>
            <a:pPr algn="ctr"/>
            <a:endParaRPr lang="en-US" sz="900" b="1"/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>
            <a:off x="7858489" y="9542761"/>
            <a:ext cx="373455" cy="30794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 flipV="1">
            <a:off x="8071529" y="8860580"/>
            <a:ext cx="528235" cy="28630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D38F7F-0131-97E6-F696-2A8B3888558C}"/>
              </a:ext>
            </a:extLst>
          </p:cNvPr>
          <p:cNvSpPr txBox="1"/>
          <p:nvPr/>
        </p:nvSpPr>
        <p:spPr>
          <a:xfrm>
            <a:off x="1273668" y="502473"/>
            <a:ext cx="7172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latin typeface="Twinkl Cursive Looped" panose="02000000000000000000" pitchFamily="2" charset="0"/>
              </a:rPr>
              <a:t>St John Fisher Catholic Voluntary Academy </a:t>
            </a:r>
          </a:p>
          <a:p>
            <a:pPr algn="ctr"/>
            <a:r>
              <a:rPr lang="en-GB" sz="2800" b="1">
                <a:latin typeface="Twinkl Cursive Looped" panose="02000000000000000000" pitchFamily="2" charset="0"/>
              </a:rPr>
              <a:t>Science Curriculum Road Map -  Physics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A7DD53-13A0-ED19-86C1-1EB443A98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160338"/>
            <a:ext cx="593149" cy="768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F3BFF9-FD89-D333-9543-096073701DFB}"/>
              </a:ext>
            </a:extLst>
          </p:cNvPr>
          <p:cNvSpPr/>
          <p:nvPr/>
        </p:nvSpPr>
        <p:spPr>
          <a:xfrm>
            <a:off x="1313752" y="4579199"/>
            <a:ext cx="1023048" cy="835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winkl Cursive Looped" panose="02000000000000000000" pitchFamily="2" charset="0"/>
              </a:rPr>
              <a:t>Year 7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78867E3-A005-18F2-8E78-A912CE3328F0}"/>
              </a:ext>
            </a:extLst>
          </p:cNvPr>
          <p:cNvSpPr/>
          <p:nvPr/>
        </p:nvSpPr>
        <p:spPr>
          <a:xfrm>
            <a:off x="3158543" y="14446721"/>
            <a:ext cx="1307061" cy="536492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Why do we need light?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5873658" y="11063416"/>
            <a:ext cx="8410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latin typeface="Twinkl Cursive Looped" panose="02000000000000000000" pitchFamily="2" charset="0"/>
                <a:cs typeface="Calibri"/>
              </a:rPr>
              <a:t>Year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99B47-5ED0-F4A4-41AE-ACF274447930}"/>
              </a:ext>
            </a:extLst>
          </p:cNvPr>
          <p:cNvSpPr txBox="1"/>
          <p:nvPr/>
        </p:nvSpPr>
        <p:spPr>
          <a:xfrm>
            <a:off x="4323294" y="13476919"/>
            <a:ext cx="185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Twinkl Cursive Looped" panose="02000000000000000000" pitchFamily="2" charset="0"/>
              </a:rPr>
              <a:t>Light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61741C8-6698-6230-6C25-59DBC9573FA2}"/>
              </a:ext>
            </a:extLst>
          </p:cNvPr>
          <p:cNvSpPr/>
          <p:nvPr/>
        </p:nvSpPr>
        <p:spPr>
          <a:xfrm>
            <a:off x="3428739" y="12703934"/>
            <a:ext cx="1116406" cy="467999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darkness? 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AEC9B62-EF35-91EB-6C23-6B7870AA4809}"/>
              </a:ext>
            </a:extLst>
          </p:cNvPr>
          <p:cNvSpPr/>
          <p:nvPr/>
        </p:nvSpPr>
        <p:spPr>
          <a:xfrm>
            <a:off x="4747872" y="14228174"/>
            <a:ext cx="1742157" cy="755040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important about light from the sun?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DAF6446-0480-431B-1605-D756D2134838}"/>
              </a:ext>
            </a:extLst>
          </p:cNvPr>
          <p:cNvSpPr/>
          <p:nvPr/>
        </p:nvSpPr>
        <p:spPr>
          <a:xfrm>
            <a:off x="6383874" y="12397960"/>
            <a:ext cx="1360728" cy="762523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are the different types of forces?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5698C6-D173-319E-63E9-1B2CA206E904}"/>
              </a:ext>
            </a:extLst>
          </p:cNvPr>
          <p:cNvSpPr txBox="1"/>
          <p:nvPr/>
        </p:nvSpPr>
        <p:spPr>
          <a:xfrm rot="16200000">
            <a:off x="7415159" y="12370048"/>
            <a:ext cx="2464136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Twinkl Cursive Looped" panose="02000000000000000000" pitchFamily="2" charset="0"/>
              </a:rPr>
              <a:t>Force and Magnets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A21720B-4631-73BD-D971-574A584D51B1}"/>
              </a:ext>
            </a:extLst>
          </p:cNvPr>
          <p:cNvSpPr/>
          <p:nvPr/>
        </p:nvSpPr>
        <p:spPr>
          <a:xfrm>
            <a:off x="5066362" y="12635274"/>
            <a:ext cx="1077417" cy="567525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is light reflected? 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CAA379B7-1E0F-4A3D-0FDA-19115C3091BD}"/>
              </a:ext>
            </a:extLst>
          </p:cNvPr>
          <p:cNvSpPr/>
          <p:nvPr/>
        </p:nvSpPr>
        <p:spPr>
          <a:xfrm>
            <a:off x="7705379" y="14228173"/>
            <a:ext cx="1742157" cy="755040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 forces interact with us and each other?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1D4F09-2B85-7D89-053F-402511EEF0B4}"/>
              </a:ext>
            </a:extLst>
          </p:cNvPr>
          <p:cNvCxnSpPr>
            <a:cxnSpLocks/>
          </p:cNvCxnSpPr>
          <p:nvPr/>
        </p:nvCxnSpPr>
        <p:spPr>
          <a:xfrm>
            <a:off x="5890655" y="13157496"/>
            <a:ext cx="173093" cy="30230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8F4830-7E00-E39C-40C8-1779A090B9A9}"/>
              </a:ext>
            </a:extLst>
          </p:cNvPr>
          <p:cNvCxnSpPr>
            <a:cxnSpLocks/>
          </p:cNvCxnSpPr>
          <p:nvPr/>
        </p:nvCxnSpPr>
        <p:spPr>
          <a:xfrm flipH="1">
            <a:off x="8477899" y="13420349"/>
            <a:ext cx="24570" cy="881894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C60309A-BDFA-5AA4-F0BF-D10AAFC6EACC}"/>
              </a:ext>
            </a:extLst>
          </p:cNvPr>
          <p:cNvSpPr/>
          <p:nvPr/>
        </p:nvSpPr>
        <p:spPr>
          <a:xfrm>
            <a:off x="8298873" y="10501258"/>
            <a:ext cx="1360728" cy="762523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materials are magnetic?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FF5BAE-15E8-A911-C83F-DC7A2DD889FF}"/>
              </a:ext>
            </a:extLst>
          </p:cNvPr>
          <p:cNvSpPr txBox="1"/>
          <p:nvPr/>
        </p:nvSpPr>
        <p:spPr>
          <a:xfrm>
            <a:off x="4409295" y="11304523"/>
            <a:ext cx="124037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Twinkl Cursive Looped" panose="02000000000000000000" pitchFamily="2" charset="0"/>
              </a:rPr>
              <a:t>Sound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9C2A0683-3A4A-5303-B650-AA9B9787627E}"/>
              </a:ext>
            </a:extLst>
          </p:cNvPr>
          <p:cNvSpPr/>
          <p:nvPr/>
        </p:nvSpPr>
        <p:spPr>
          <a:xfrm>
            <a:off x="5387024" y="10374682"/>
            <a:ext cx="1381801" cy="504758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is sound made? 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6B00EF82-6F26-F27D-7557-B818598D6800}"/>
              </a:ext>
            </a:extLst>
          </p:cNvPr>
          <p:cNvSpPr/>
          <p:nvPr/>
        </p:nvSpPr>
        <p:spPr>
          <a:xfrm>
            <a:off x="4343763" y="11975594"/>
            <a:ext cx="1381801" cy="504758"/>
          </a:xfrm>
          <a:prstGeom prst="wedgeRoundRectCallout">
            <a:avLst>
              <a:gd name="adj1" fmla="val -9804"/>
              <a:gd name="adj2" fmla="val -78399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does sound travel?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F2A82F8A-F57A-BF69-5DCB-9CEDA3F7058F}"/>
              </a:ext>
            </a:extLst>
          </p:cNvPr>
          <p:cNvSpPr/>
          <p:nvPr/>
        </p:nvSpPr>
        <p:spPr>
          <a:xfrm>
            <a:off x="2321897" y="11996472"/>
            <a:ext cx="1904146" cy="628469"/>
          </a:xfrm>
          <a:prstGeom prst="wedgeRoundRectCallout">
            <a:avLst>
              <a:gd name="adj1" fmla="val -9804"/>
              <a:gd name="adj2" fmla="val -78399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the difference between pitch and volume? 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A672104-2E04-9191-35C7-6FADC421A17E}"/>
              </a:ext>
            </a:extLst>
          </p:cNvPr>
          <p:cNvSpPr/>
          <p:nvPr/>
        </p:nvSpPr>
        <p:spPr>
          <a:xfrm>
            <a:off x="3538928" y="10383875"/>
            <a:ext cx="1707383" cy="646428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does sound change over a distance?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586206" y="9412221"/>
            <a:ext cx="8410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latin typeface="Twinkl Cursive Looped" panose="02000000000000000000" pitchFamily="2" charset="0"/>
                <a:cs typeface="Calibri"/>
              </a:rPr>
              <a:t>Year 5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5128AFB1-AE05-A178-41D9-90B716D88322}"/>
              </a:ext>
            </a:extLst>
          </p:cNvPr>
          <p:cNvSpPr/>
          <p:nvPr/>
        </p:nvSpPr>
        <p:spPr>
          <a:xfrm>
            <a:off x="1540555" y="12787174"/>
            <a:ext cx="1381801" cy="504758"/>
          </a:xfrm>
          <a:prstGeom prst="wedgeRoundRectCallout">
            <a:avLst>
              <a:gd name="adj1" fmla="val -4289"/>
              <a:gd name="adj2" fmla="val -241104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a series circuit?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1DAE180A-6BD8-0FCD-2A80-66E0FE805F6A}"/>
              </a:ext>
            </a:extLst>
          </p:cNvPr>
          <p:cNvSpPr/>
          <p:nvPr/>
        </p:nvSpPr>
        <p:spPr>
          <a:xfrm>
            <a:off x="1760913" y="10265609"/>
            <a:ext cx="1707383" cy="746236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are insulating and conducting materials? 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E812F427-E0AC-E146-A497-339C9590DBCA}"/>
              </a:ext>
            </a:extLst>
          </p:cNvPr>
          <p:cNvSpPr/>
          <p:nvPr/>
        </p:nvSpPr>
        <p:spPr>
          <a:xfrm>
            <a:off x="78500" y="10915221"/>
            <a:ext cx="1195167" cy="585735"/>
          </a:xfrm>
          <a:prstGeom prst="wedgeRoundRectCallout">
            <a:avLst>
              <a:gd name="adj1" fmla="val 64176"/>
              <a:gd name="adj2" fmla="val 32145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are appliances?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29A7D4B-7BEB-886A-0E84-80CAA810E6BC}"/>
              </a:ext>
            </a:extLst>
          </p:cNvPr>
          <p:cNvCxnSpPr>
            <a:cxnSpLocks/>
          </p:cNvCxnSpPr>
          <p:nvPr/>
        </p:nvCxnSpPr>
        <p:spPr>
          <a:xfrm>
            <a:off x="1139643" y="11448136"/>
            <a:ext cx="505709" cy="5245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C745A0C-2B3A-C671-7111-223D1AD2CE51}"/>
              </a:ext>
            </a:extLst>
          </p:cNvPr>
          <p:cNvSpPr txBox="1"/>
          <p:nvPr/>
        </p:nvSpPr>
        <p:spPr>
          <a:xfrm>
            <a:off x="3028656" y="9116770"/>
            <a:ext cx="2162772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Twinkl Cursive Looped" panose="02000000000000000000" pitchFamily="2" charset="0"/>
              </a:rPr>
              <a:t>Earth and Space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1D1E8A-42A3-AF92-4192-A59A6E129677}"/>
              </a:ext>
            </a:extLst>
          </p:cNvPr>
          <p:cNvSpPr txBox="1"/>
          <p:nvPr/>
        </p:nvSpPr>
        <p:spPr>
          <a:xfrm>
            <a:off x="7295628" y="9093633"/>
            <a:ext cx="922047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Twinkl Cursive Looped" panose="02000000000000000000" pitchFamily="2" charset="0"/>
              </a:rPr>
              <a:t>Forces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9856AD51-D5E1-90A8-057E-7C8B51E97819}"/>
              </a:ext>
            </a:extLst>
          </p:cNvPr>
          <p:cNvSpPr/>
          <p:nvPr/>
        </p:nvSpPr>
        <p:spPr>
          <a:xfrm>
            <a:off x="1889798" y="7644550"/>
            <a:ext cx="1265137" cy="1213485"/>
          </a:xfrm>
          <a:prstGeom prst="wedgeRoundRectCallout">
            <a:avLst>
              <a:gd name="adj1" fmla="val 33714"/>
              <a:gd name="adj2" fmla="val 76115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are planets and how are they ordered in our Solar System? </a:t>
            </a: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2AF30FD3-F1B7-E767-FDC1-ADBAB1E992C0}"/>
              </a:ext>
            </a:extLst>
          </p:cNvPr>
          <p:cNvSpPr/>
          <p:nvPr/>
        </p:nvSpPr>
        <p:spPr>
          <a:xfrm>
            <a:off x="3001379" y="9717717"/>
            <a:ext cx="1031242" cy="448719"/>
          </a:xfrm>
          <a:prstGeom prst="wedgeRoundRectCallout">
            <a:avLst>
              <a:gd name="adj1" fmla="val -11802"/>
              <a:gd name="adj2" fmla="val -67693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orbiting? </a:t>
            </a: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id="{40846955-C99C-861D-F5B5-CB6EDD104A65}"/>
              </a:ext>
            </a:extLst>
          </p:cNvPr>
          <p:cNvSpPr/>
          <p:nvPr/>
        </p:nvSpPr>
        <p:spPr>
          <a:xfrm>
            <a:off x="3289840" y="8023801"/>
            <a:ext cx="1841411" cy="808552"/>
          </a:xfrm>
          <a:prstGeom prst="wedgeRoundRectCallout">
            <a:avLst>
              <a:gd name="adj1" fmla="val 18081"/>
              <a:gd name="adj2" fmla="val 82398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are some properties of the different planets and stars? </a:t>
            </a:r>
          </a:p>
        </p:txBody>
      </p:sp>
      <p:sp>
        <p:nvSpPr>
          <p:cNvPr id="87" name="Speech Bubble: Rectangle with Corners Rounded 86">
            <a:extLst>
              <a:ext uri="{FF2B5EF4-FFF2-40B4-BE49-F238E27FC236}">
                <a16:creationId xmlns:a16="http://schemas.microsoft.com/office/drawing/2014/main" id="{881ADAEC-ACC0-5B6B-8E25-D4520CE419D2}"/>
              </a:ext>
            </a:extLst>
          </p:cNvPr>
          <p:cNvSpPr/>
          <p:nvPr/>
        </p:nvSpPr>
        <p:spPr>
          <a:xfrm>
            <a:off x="4412959" y="9835799"/>
            <a:ext cx="2301773" cy="448719"/>
          </a:xfrm>
          <a:prstGeom prst="wedgeRoundRectCallout">
            <a:avLst>
              <a:gd name="adj1" fmla="val -11802"/>
              <a:gd name="adj2" fmla="val -67693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Why does the sun rise and set? What are the affects?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168BA0F-2E14-379F-3203-916699699B4B}"/>
              </a:ext>
            </a:extLst>
          </p:cNvPr>
          <p:cNvSpPr/>
          <p:nvPr/>
        </p:nvSpPr>
        <p:spPr>
          <a:xfrm>
            <a:off x="5161697" y="8202306"/>
            <a:ext cx="1518556" cy="602474"/>
          </a:xfrm>
          <a:prstGeom prst="wedgeRoundRectCallout">
            <a:avLst>
              <a:gd name="adj1" fmla="val 33714"/>
              <a:gd name="adj2" fmla="val 76115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are different forces?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A39D31D-42BD-5C1F-C2FD-188AAD9E6455}"/>
              </a:ext>
            </a:extLst>
          </p:cNvPr>
          <p:cNvSpPr/>
          <p:nvPr/>
        </p:nvSpPr>
        <p:spPr>
          <a:xfrm>
            <a:off x="6941444" y="9744177"/>
            <a:ext cx="2128132" cy="747795"/>
          </a:xfrm>
          <a:prstGeom prst="wedgeRoundRectCallout">
            <a:avLst>
              <a:gd name="adj1" fmla="val 6661"/>
              <a:gd name="adj2" fmla="val -79909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mass and how is it linked to gravitational strength? 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C941FCA-A5CE-F099-D5BD-999EBF9BFB74}"/>
              </a:ext>
            </a:extLst>
          </p:cNvPr>
          <p:cNvSpPr/>
          <p:nvPr/>
        </p:nvSpPr>
        <p:spPr>
          <a:xfrm>
            <a:off x="8254576" y="8726277"/>
            <a:ext cx="1518556" cy="602474"/>
          </a:xfrm>
          <a:prstGeom prst="wedgeRoundRectCallout">
            <a:avLst>
              <a:gd name="adj1" fmla="val -51033"/>
              <a:gd name="adj2" fmla="val 40982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 we measure force?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6E17CD3-6624-4AC5-FC7F-5814C9202702}"/>
              </a:ext>
            </a:extLst>
          </p:cNvPr>
          <p:cNvSpPr/>
          <p:nvPr/>
        </p:nvSpPr>
        <p:spPr>
          <a:xfrm>
            <a:off x="6732014" y="7780311"/>
            <a:ext cx="1518556" cy="602474"/>
          </a:xfrm>
          <a:prstGeom prst="wedgeRoundRectCallout">
            <a:avLst>
              <a:gd name="adj1" fmla="val 57131"/>
              <a:gd name="adj2" fmla="val 87357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What is friction?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8EE8A-B110-6EA8-41F1-36F2367200BB}"/>
              </a:ext>
            </a:extLst>
          </p:cNvPr>
          <p:cNvSpPr txBox="1"/>
          <p:nvPr/>
        </p:nvSpPr>
        <p:spPr>
          <a:xfrm>
            <a:off x="4874953" y="6881417"/>
            <a:ext cx="18317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Twinkl Cursive Looped" panose="02000000000000000000" pitchFamily="2" charset="0"/>
              </a:rPr>
              <a:t>  Electricity     </a:t>
            </a:r>
            <a:endParaRPr lang="en-US" sz="2400" b="1">
              <a:latin typeface="Twinkl Cursive Looped" panose="02000000000000000000" pitchFamily="2" charset="0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FA349-D775-6627-0710-AA23D646E8D2}"/>
              </a:ext>
            </a:extLst>
          </p:cNvPr>
          <p:cNvSpPr txBox="1"/>
          <p:nvPr/>
        </p:nvSpPr>
        <p:spPr>
          <a:xfrm>
            <a:off x="2015494" y="6879780"/>
            <a:ext cx="185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latin typeface="Twinkl Cursive Looped" panose="02000000000000000000" pitchFamily="2" charset="0"/>
              </a:rPr>
              <a:t>Light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4F4E542E-8E28-D940-D6A0-3D5FA68A0BE5}"/>
              </a:ext>
            </a:extLst>
          </p:cNvPr>
          <p:cNvSpPr/>
          <p:nvPr/>
        </p:nvSpPr>
        <p:spPr>
          <a:xfrm>
            <a:off x="4956234" y="5638244"/>
            <a:ext cx="1518556" cy="940320"/>
          </a:xfrm>
          <a:prstGeom prst="wedgeRoundRectCallout">
            <a:avLst>
              <a:gd name="adj1" fmla="val 13085"/>
              <a:gd name="adj2" fmla="val 83067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does the number of volts in a cell affect circuit? 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EE2A4817-ADB9-2AA7-7339-9291A043024E}"/>
              </a:ext>
            </a:extLst>
          </p:cNvPr>
          <p:cNvSpPr/>
          <p:nvPr/>
        </p:nvSpPr>
        <p:spPr>
          <a:xfrm>
            <a:off x="6732014" y="5614028"/>
            <a:ext cx="1518556" cy="940320"/>
          </a:xfrm>
          <a:prstGeom prst="wedgeRoundRectCallout">
            <a:avLst>
              <a:gd name="adj1" fmla="val -67759"/>
              <a:gd name="adj2" fmla="val 85768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does the number of cells affect a circuit? 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586C8771-1E3D-5276-2A48-C0120BDBAE40}"/>
              </a:ext>
            </a:extLst>
          </p:cNvPr>
          <p:cNvSpPr/>
          <p:nvPr/>
        </p:nvSpPr>
        <p:spPr>
          <a:xfrm>
            <a:off x="3333649" y="7376738"/>
            <a:ext cx="1265137" cy="597553"/>
          </a:xfrm>
          <a:prstGeom prst="wedgeRoundRectCallout">
            <a:avLst>
              <a:gd name="adj1" fmla="val -39660"/>
              <a:gd name="adj2" fmla="val -62210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does light travel?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A30D835-6AA9-C075-87A6-1A0118E9F1BD}"/>
              </a:ext>
            </a:extLst>
          </p:cNvPr>
          <p:cNvSpPr/>
          <p:nvPr/>
        </p:nvSpPr>
        <p:spPr>
          <a:xfrm>
            <a:off x="3300317" y="6039172"/>
            <a:ext cx="1268657" cy="680230"/>
          </a:xfrm>
          <a:prstGeom prst="wedgeRoundRectCallout">
            <a:avLst>
              <a:gd name="adj1" fmla="val -45034"/>
              <a:gd name="adj2" fmla="val 73045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are shadows formed? 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DD0A0272-AA7C-2E12-8049-BBFBA8A57D9D}"/>
              </a:ext>
            </a:extLst>
          </p:cNvPr>
          <p:cNvSpPr/>
          <p:nvPr/>
        </p:nvSpPr>
        <p:spPr>
          <a:xfrm>
            <a:off x="1809767" y="5996634"/>
            <a:ext cx="1265137" cy="597553"/>
          </a:xfrm>
          <a:prstGeom prst="wedgeRoundRectCallout">
            <a:avLst>
              <a:gd name="adj1" fmla="val 27263"/>
              <a:gd name="adj2" fmla="val 99316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Twinkl Cursive Looped" panose="02000000000000000000" pitchFamily="2" charset="0"/>
              </a:rPr>
              <a:t>How do we see objects?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9B8A98-7866-6CD5-0A18-7CE456D15A61}"/>
              </a:ext>
            </a:extLst>
          </p:cNvPr>
          <p:cNvSpPr txBox="1"/>
          <p:nvPr/>
        </p:nvSpPr>
        <p:spPr>
          <a:xfrm>
            <a:off x="107724" y="11655445"/>
            <a:ext cx="1119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KS1 Skills:</a:t>
            </a:r>
            <a:endParaRPr lang="en-GB" sz="12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-Exploring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-Testing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-Questioning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-Observing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-Grouping and classifying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-Comparative and fair tests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B00916-3410-98D7-BCFA-5C26AE746368}"/>
              </a:ext>
            </a:extLst>
          </p:cNvPr>
          <p:cNvSpPr txBox="1"/>
          <p:nvPr/>
        </p:nvSpPr>
        <p:spPr>
          <a:xfrm>
            <a:off x="72943" y="6500205"/>
            <a:ext cx="11198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>
                <a:solidFill>
                  <a:srgbClr val="FF0000"/>
                </a:solidFill>
                <a:latin typeface="Twinkl Cursive Looped" panose="02000000000000000000" pitchFamily="2" charset="0"/>
              </a:rPr>
              <a:t>KS2 Skills</a:t>
            </a:r>
            <a:r>
              <a:rPr lang="en-GB" sz="1200" b="1" u="sng" dirty="0">
                <a:solidFill>
                  <a:srgbClr val="FF0000"/>
                </a:solidFill>
                <a:latin typeface="Twinkl Cursive Looped" panose="02000000000000000000" pitchFamily="2" charset="0"/>
              </a:rPr>
              <a:t>:</a:t>
            </a:r>
            <a:endParaRPr lang="en-GB" sz="1200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-Predict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-Testing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-Questioning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-Observing patterns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-Grouping and classifying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-Draw conclusions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-Justify ideas</a:t>
            </a:r>
          </a:p>
          <a:p>
            <a:r>
              <a:rPr lang="en-GB" sz="12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-Explain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B5852476A3A489EDA5306EF231635" ma:contentTypeVersion="20" ma:contentTypeDescription="Create a new document." ma:contentTypeScope="" ma:versionID="4a768996524d236fdb40be2ae84c36a6">
  <xsd:schema xmlns:xsd="http://www.w3.org/2001/XMLSchema" xmlns:xs="http://www.w3.org/2001/XMLSchema" xmlns:p="http://schemas.microsoft.com/office/2006/metadata/properties" xmlns:ns2="afa69c06-a8e0-4371-8737-0b4f1464887e" xmlns:ns3="b4dd3141-41ff-4b3c-a91c-e12aea7d4cac" targetNamespace="http://schemas.microsoft.com/office/2006/metadata/properties" ma:root="true" ma:fieldsID="e79775fb3abb1f5c5ba18bcbd019b8f7" ns2:_="" ns3:_="">
    <xsd:import namespace="afa69c06-a8e0-4371-8737-0b4f1464887e"/>
    <xsd:import namespace="b4dd3141-41ff-4b3c-a91c-e12aea7d4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p068ef3d3caf43ff84150e3bb361b3a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9c06-a8e0-4371-8737-0b4f14648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3141-41ff-4b3c-a91c-e12aea7d4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9efe08-dd58-4c0f-a095-ad97b3d4c5f1}" ma:internalName="TaxCatchAll" ma:showField="CatchAllData" ma:web="b4dd3141-41ff-4b3c-a91c-e12aea7d4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68ef3d3caf43ff84150e3bb361b3aa" ma:index="27" nillable="true" ma:taxonomy="true" ma:internalName="p068ef3d3caf43ff84150e3bb361b3aa" ma:taxonomyFieldName="Staff_x0020_Category" ma:displayName="Staff Category" ma:fieldId="{9068ef3d-3caf-43ff-8415-0e3bb361b3aa}" ma:sspId="eda33314-abb7-4c07-9d66-bfa8aefd0393" ma:termSetId="b77e6b9d-4fee-40c5-aa17-1156e3d83b7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dd3141-41ff-4b3c-a91c-e12aea7d4cac" xsi:nil="true"/>
    <lcf76f155ced4ddcb4097134ff3c332f xmlns="afa69c06-a8e0-4371-8737-0b4f1464887e">
      <Terms xmlns="http://schemas.microsoft.com/office/infopath/2007/PartnerControls"/>
    </lcf76f155ced4ddcb4097134ff3c332f>
    <p068ef3d3caf43ff84150e3bb361b3aa xmlns="b4dd3141-41ff-4b3c-a91c-e12aea7d4cac">
      <Terms xmlns="http://schemas.microsoft.com/office/infopath/2007/PartnerControls"/>
    </p068ef3d3caf43ff84150e3bb361b3aa>
  </documentManagement>
</p:properties>
</file>

<file path=customXml/itemProps1.xml><?xml version="1.0" encoding="utf-8"?>
<ds:datastoreItem xmlns:ds="http://schemas.openxmlformats.org/officeDocument/2006/customXml" ds:itemID="{5E305C9C-8F5E-4CB1-B831-6748E32D1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84AB1D-879A-44DB-B7DB-262B34177BC6}"/>
</file>

<file path=customXml/itemProps3.xml><?xml version="1.0" encoding="utf-8"?>
<ds:datastoreItem xmlns:ds="http://schemas.openxmlformats.org/officeDocument/2006/customXml" ds:itemID="{24D5949E-C2C1-4319-9DB4-B33F275FE70D}">
  <ds:schemaRefs>
    <ds:schemaRef ds:uri="611a62f7-9a2d-44bb-8ba8-a92515fd80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291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Orton</dc:creator>
  <cp:lastModifiedBy>M Durning</cp:lastModifiedBy>
  <cp:revision>4</cp:revision>
  <cp:lastPrinted>2019-11-15T14:46:57Z</cp:lastPrinted>
  <dcterms:created xsi:type="dcterms:W3CDTF">2018-02-08T08:28:53Z</dcterms:created>
  <dcterms:modified xsi:type="dcterms:W3CDTF">2023-11-02T11:29:38Z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0x01010079EB5852476A3A489EDA5306EF231635</vt:lpwstr>
  </property>
</Properties>
</file>