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720263" cy="17640300"/>
  <p:notesSz cx="6799263" cy="992981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8FF"/>
    <a:srgbClr val="FF6600"/>
    <a:srgbClr val="000000"/>
    <a:srgbClr val="C53E3B"/>
    <a:srgbClr val="175A68"/>
    <a:srgbClr val="144856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53A57-A2C8-41BC-BA14-95F60C4C4696}" v="2" dt="2023-01-21T11:06:02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07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4DBD-5624-4964-AB82-3B45C3D09B3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28B52-95F9-4052-9C41-11DCC2A7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62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626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www.1001fonts.com/winchester-fon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hyperlink" Target="https://www.1001fonts.com/playbook-font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tif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2A41C4A2-8E69-B853-1087-C63946ECFBB3}"/>
              </a:ext>
            </a:extLst>
          </p:cNvPr>
          <p:cNvSpPr/>
          <p:nvPr/>
        </p:nvSpPr>
        <p:spPr>
          <a:xfrm rot="5400000">
            <a:off x="6296732" y="10945327"/>
            <a:ext cx="2814214" cy="3213179"/>
          </a:xfrm>
          <a:prstGeom prst="blockArc">
            <a:avLst>
              <a:gd name="adj1" fmla="val 10726999"/>
              <a:gd name="adj2" fmla="val 263439"/>
              <a:gd name="adj3" fmla="val 2851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04E305C4-B039-618C-6AEF-9CC938A06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5" y="130631"/>
            <a:ext cx="1478280" cy="583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47679" y="13662453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321897" y="15394350"/>
            <a:ext cx="3735632" cy="7385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             </a:t>
            </a:r>
            <a:r>
              <a:rPr lang="en-US" sz="1600" b="1" dirty="0">
                <a:solidFill>
                  <a:schemeClr val="tx1"/>
                </a:solidFill>
                <a:latin typeface="Twinkl Cursive Looped" panose="02000000000000000000" pitchFamily="2" charset="0"/>
              </a:rPr>
              <a:t>Understanding the World</a:t>
            </a:r>
            <a:br>
              <a:rPr lang="en-US" sz="1600" dirty="0">
                <a:solidFill>
                  <a:schemeClr val="tx1"/>
                </a:solidFill>
                <a:latin typeface="Twinkl Cursive Looped" panose="02000000000000000000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          Starry Night/Shadows and</a:t>
            </a:r>
            <a:br>
              <a:rPr lang="en-US" sz="1600" dirty="0">
                <a:solidFill>
                  <a:schemeClr val="tx1"/>
                </a:solidFill>
                <a:latin typeface="Twinkl Cursive Looped" panose="02000000000000000000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                       Reflections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38035" y="13354868"/>
            <a:ext cx="5702143" cy="630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5432" y="11170789"/>
            <a:ext cx="5841604" cy="654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2885" y="7001877"/>
            <a:ext cx="2847721" cy="240283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96276" y="8988908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971492" y="6821033"/>
            <a:ext cx="5827821" cy="6173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06471" y="4935949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968082" y="7405042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099206" y="7549045"/>
            <a:ext cx="1015415" cy="95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Twinkl Cursive Looped" panose="02000000000000000000" pitchFamily="2" charset="0"/>
              </a:rPr>
              <a:t>Year 6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2100" y="9566050"/>
            <a:ext cx="968610" cy="10832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829997" y="967453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5540171" y="15126417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638414" y="15327200"/>
            <a:ext cx="1027264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Twinkl Cursive Looped" panose="02000000000000000000" pitchFamily="2" charset="0"/>
              </a:rPr>
              <a:t>EYFS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225318" y="6857918"/>
            <a:ext cx="56537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200" b="1">
              <a:latin typeface="Twinkl Cursive Looped" panose="02000000000000000000" pitchFamily="2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06" r="530" b="32512"/>
          <a:stretch/>
        </p:blipFill>
        <p:spPr>
          <a:xfrm>
            <a:off x="7774944" y="15546719"/>
            <a:ext cx="1428811" cy="482694"/>
          </a:xfrm>
          <a:prstGeom prst="rect">
            <a:avLst/>
          </a:prstGeom>
        </p:spPr>
      </p:pic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 flipH="1" flipV="1">
            <a:off x="3772409" y="11463860"/>
            <a:ext cx="467264" cy="512899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 flipV="1">
            <a:off x="767499" y="11680798"/>
            <a:ext cx="582586" cy="15911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615ED38B-B33D-2A47-B122-8C9E84E365C4}"/>
              </a:ext>
            </a:extLst>
          </p:cNvPr>
          <p:cNvSpPr txBox="1"/>
          <p:nvPr/>
        </p:nvSpPr>
        <p:spPr>
          <a:xfrm>
            <a:off x="6057529" y="5931450"/>
            <a:ext cx="70448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7131954F-2F38-FA41-8987-AEA3D621F5F2}"/>
              </a:ext>
            </a:extLst>
          </p:cNvPr>
          <p:cNvSpPr txBox="1"/>
          <p:nvPr/>
        </p:nvSpPr>
        <p:spPr>
          <a:xfrm>
            <a:off x="3318493" y="6384356"/>
            <a:ext cx="79164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B063178E-D425-084A-B3E1-D1E2E5715874}"/>
              </a:ext>
            </a:extLst>
          </p:cNvPr>
          <p:cNvCxnSpPr>
            <a:cxnSpLocks/>
          </p:cNvCxnSpPr>
          <p:nvPr/>
        </p:nvCxnSpPr>
        <p:spPr>
          <a:xfrm flipH="1" flipV="1">
            <a:off x="5321993" y="7405938"/>
            <a:ext cx="16292" cy="27310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>
            <a:off x="2467323" y="6533465"/>
            <a:ext cx="238559" cy="389792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 376">
            <a:extLst>
              <a:ext uri="{FF2B5EF4-FFF2-40B4-BE49-F238E27FC236}">
                <a16:creationId xmlns:a16="http://schemas.microsoft.com/office/drawing/2014/main" id="{8D7C00CA-40E4-AB48-B3D8-51DCEE8CA233}"/>
              </a:ext>
            </a:extLst>
          </p:cNvPr>
          <p:cNvSpPr txBox="1"/>
          <p:nvPr/>
        </p:nvSpPr>
        <p:spPr>
          <a:xfrm>
            <a:off x="6328518" y="1734615"/>
            <a:ext cx="812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/>
          </a:p>
        </p:txBody>
      </p:sp>
      <p:sp>
        <p:nvSpPr>
          <p:cNvPr id="67" name="AutoShape 20" descr="Hygiplas Low Density Small Chopping Boards (Pack of 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2" name="Picture 28" descr="Playbook Regula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51" y="2272756"/>
            <a:ext cx="3508331" cy="6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val 67"/>
          <p:cNvSpPr/>
          <p:nvPr/>
        </p:nvSpPr>
        <p:spPr>
          <a:xfrm>
            <a:off x="1313752" y="4454731"/>
            <a:ext cx="1048602" cy="106447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4" name="Picture 40" descr="Winchester Regula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32" y="5237230"/>
            <a:ext cx="548744" cy="1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 flipH="1">
            <a:off x="4097280" y="13858795"/>
            <a:ext cx="253078" cy="39414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5DF104FA-7061-480C-A728-65A97E046534}"/>
              </a:ext>
            </a:extLst>
          </p:cNvPr>
          <p:cNvCxnSpPr>
            <a:cxnSpLocks/>
          </p:cNvCxnSpPr>
          <p:nvPr/>
        </p:nvCxnSpPr>
        <p:spPr>
          <a:xfrm>
            <a:off x="5871037" y="6466838"/>
            <a:ext cx="396824" cy="439109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714F72CE-0097-4842-9BC5-E6766B2B8667}"/>
              </a:ext>
            </a:extLst>
          </p:cNvPr>
          <p:cNvSpPr txBox="1"/>
          <p:nvPr/>
        </p:nvSpPr>
        <p:spPr>
          <a:xfrm>
            <a:off x="4028722" y="6057689"/>
            <a:ext cx="89749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23A33A77-1802-4622-B308-D61ED0061C3A}"/>
              </a:ext>
            </a:extLst>
          </p:cNvPr>
          <p:cNvSpPr txBox="1"/>
          <p:nvPr/>
        </p:nvSpPr>
        <p:spPr>
          <a:xfrm>
            <a:off x="1720709" y="6074867"/>
            <a:ext cx="89749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pic>
        <p:nvPicPr>
          <p:cNvPr id="1070" name="Picture 46" descr="Image result for fireworks vector png">
            <a:extLst>
              <a:ext uri="{FF2B5EF4-FFF2-40B4-BE49-F238E27FC236}">
                <a16:creationId xmlns:a16="http://schemas.microsoft.com/office/drawing/2014/main" id="{E809A8A4-8B29-4458-869E-2447783F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8" y="3610663"/>
            <a:ext cx="885903" cy="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Oval 285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916879" y="15134184"/>
            <a:ext cx="1114190" cy="11052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951672" y="15205342"/>
            <a:ext cx="1059914" cy="952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Year 1</a:t>
            </a: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2787884" y="13196393"/>
            <a:ext cx="1169211" cy="1077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2928069" y="13281135"/>
            <a:ext cx="1013152" cy="9574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winkl Cursive Looped" panose="02000000000000000000" pitchFamily="2" charset="0"/>
              </a:rPr>
              <a:t>Year 2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4846750" y="10913568"/>
            <a:ext cx="1112494" cy="11553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4868075" y="11064861"/>
            <a:ext cx="915279" cy="777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5" name="Picture 3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46" y="15465633"/>
            <a:ext cx="749096" cy="749096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BA002FC-4FF6-45BE-9382-22EEF0F479E0}"/>
              </a:ext>
            </a:extLst>
          </p:cNvPr>
          <p:cNvSpPr txBox="1"/>
          <p:nvPr/>
        </p:nvSpPr>
        <p:spPr>
          <a:xfrm>
            <a:off x="2359769" y="6852940"/>
            <a:ext cx="9519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b="1">
              <a:cs typeface="Calibri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ABA002FC-4FF6-45BE-9382-22EEF0F479E0}"/>
              </a:ext>
            </a:extLst>
          </p:cNvPr>
          <p:cNvSpPr txBox="1"/>
          <p:nvPr/>
        </p:nvSpPr>
        <p:spPr>
          <a:xfrm>
            <a:off x="4644902" y="6632864"/>
            <a:ext cx="9519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b="1">
              <a:cs typeface="Calibri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D82BE213-6309-9247-BB2E-8389CD80B5D2}"/>
              </a:ext>
            </a:extLst>
          </p:cNvPr>
          <p:cNvSpPr txBox="1"/>
          <p:nvPr/>
        </p:nvSpPr>
        <p:spPr>
          <a:xfrm>
            <a:off x="1313751" y="11063668"/>
            <a:ext cx="370284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Twinkl Cursive Looped" panose="02000000000000000000" pitchFamily="2" charset="0"/>
              </a:rPr>
              <a:t>  </a:t>
            </a:r>
            <a:r>
              <a:rPr lang="en-US" sz="1600" b="1" dirty="0">
                <a:latin typeface="Twinkl Cursive Looped" panose="02000000000000000000" pitchFamily="2" charset="0"/>
              </a:rPr>
              <a:t>Animals Including Humans/ Living Things and their Habitats</a:t>
            </a:r>
            <a:r>
              <a:rPr lang="en-US" sz="2400" b="1" dirty="0">
                <a:latin typeface="Twinkl Cursive Looped" panose="02000000000000000000" pitchFamily="2" charset="0"/>
              </a:rPr>
              <a:t>    </a:t>
            </a:r>
            <a:endParaRPr lang="en-US" sz="2400" b="1" dirty="0">
              <a:latin typeface="Twinkl Cursive Looped" panose="02000000000000000000" pitchFamily="2" charset="0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3251" y="4636640"/>
            <a:ext cx="1327646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4295247" y="4365761"/>
            <a:ext cx="1327646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0172" y="3967585"/>
            <a:ext cx="126550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0062" y="3702126"/>
            <a:ext cx="1235261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258554" y="13176501"/>
            <a:ext cx="1095599" cy="10773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362318" y="13261473"/>
            <a:ext cx="887086" cy="863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7274048" y="13447117"/>
            <a:ext cx="106362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Twinkl Cursive Looped" panose="02000000000000000000" pitchFamily="2" charset="0"/>
              </a:rPr>
              <a:t>Year 3</a:t>
            </a: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7484529" y="11107853"/>
            <a:ext cx="1010417" cy="970146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 flipH="1">
            <a:off x="9078549" y="11311244"/>
            <a:ext cx="183504" cy="775271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 flipH="1" flipV="1">
            <a:off x="4588946" y="9589871"/>
            <a:ext cx="534805" cy="467109"/>
          </a:xfrm>
          <a:prstGeom prst="line">
            <a:avLst/>
          </a:prstGeom>
          <a:ln w="19050">
            <a:solidFill>
              <a:srgbClr val="1D68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 flipV="1">
            <a:off x="1985023" y="9380220"/>
            <a:ext cx="1019872" cy="918074"/>
          </a:xfrm>
          <a:prstGeom prst="line">
            <a:avLst/>
          </a:prstGeom>
          <a:ln w="19050">
            <a:solidFill>
              <a:srgbClr val="1D68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7433073" y="4881789"/>
            <a:ext cx="114487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800">
              <a:cs typeface="Calibri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3523342D-C938-EE43-9330-54991D7B0183}"/>
              </a:ext>
            </a:extLst>
          </p:cNvPr>
          <p:cNvSpPr txBox="1"/>
          <p:nvPr/>
        </p:nvSpPr>
        <p:spPr>
          <a:xfrm>
            <a:off x="-26458" y="14474936"/>
            <a:ext cx="105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800" b="1">
              <a:cs typeface="Calibri"/>
            </a:endParaRPr>
          </a:p>
          <a:p>
            <a:pPr algn="ctr"/>
            <a:endParaRPr lang="en-US" sz="800"/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9B7545F3-97A9-7F49-8A56-8F22515F8772}"/>
              </a:ext>
            </a:extLst>
          </p:cNvPr>
          <p:cNvCxnSpPr>
            <a:cxnSpLocks/>
          </p:cNvCxnSpPr>
          <p:nvPr/>
        </p:nvCxnSpPr>
        <p:spPr>
          <a:xfrm flipH="1" flipV="1">
            <a:off x="1862199" y="15105612"/>
            <a:ext cx="1142696" cy="1451398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946A1009-FCF3-8444-8B48-1109E7F539F4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3952497" y="11488203"/>
            <a:ext cx="1044985" cy="102899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6FE9973-F084-214D-8B07-121D8EEEA02E}"/>
              </a:ext>
            </a:extLst>
          </p:cNvPr>
          <p:cNvCxnSpPr>
            <a:cxnSpLocks/>
          </p:cNvCxnSpPr>
          <p:nvPr/>
        </p:nvCxnSpPr>
        <p:spPr>
          <a:xfrm flipV="1">
            <a:off x="1180055" y="9161299"/>
            <a:ext cx="1748014" cy="140549"/>
          </a:xfrm>
          <a:prstGeom prst="line">
            <a:avLst/>
          </a:prstGeom>
          <a:ln w="19050">
            <a:solidFill>
              <a:srgbClr val="1D68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Box 413">
            <a:extLst>
              <a:ext uri="{FF2B5EF4-FFF2-40B4-BE49-F238E27FC236}">
                <a16:creationId xmlns:a16="http://schemas.microsoft.com/office/drawing/2014/main" id="{516A14EA-172F-574A-B9CD-0293EE8A0127}"/>
              </a:ext>
            </a:extLst>
          </p:cNvPr>
          <p:cNvSpPr txBox="1"/>
          <p:nvPr/>
        </p:nvSpPr>
        <p:spPr>
          <a:xfrm>
            <a:off x="7087119" y="8931242"/>
            <a:ext cx="1211754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900" b="1"/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2C7B36DB-24D4-D447-9531-F29ECB89B0D0}"/>
              </a:ext>
            </a:extLst>
          </p:cNvPr>
          <p:cNvSpPr txBox="1"/>
          <p:nvPr/>
        </p:nvSpPr>
        <p:spPr>
          <a:xfrm>
            <a:off x="8064002" y="7479675"/>
            <a:ext cx="12117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900" b="1"/>
          </a:p>
          <a:p>
            <a:pPr algn="ctr"/>
            <a:endParaRPr lang="en-US" sz="9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38F7F-0131-97E6-F696-2A8B3888558C}"/>
              </a:ext>
            </a:extLst>
          </p:cNvPr>
          <p:cNvSpPr txBox="1"/>
          <p:nvPr/>
        </p:nvSpPr>
        <p:spPr>
          <a:xfrm>
            <a:off x="1273668" y="502473"/>
            <a:ext cx="7172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winkl Cursive Looped" panose="02000000000000000000" pitchFamily="2" charset="0"/>
              </a:rPr>
              <a:t>St John Fisher Catholic Voluntary Academy </a:t>
            </a:r>
          </a:p>
          <a:p>
            <a:pPr algn="ctr"/>
            <a:r>
              <a:rPr lang="en-GB" sz="2800" b="1" dirty="0">
                <a:latin typeface="Twinkl Cursive Looped" panose="02000000000000000000" pitchFamily="2" charset="0"/>
              </a:rPr>
              <a:t>Science Curriculum Road Map -  Biology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8A7DD53-13A0-ED19-86C1-1EB443A98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160338"/>
            <a:ext cx="593149" cy="7681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F3BFF9-FD89-D333-9543-096073701DFB}"/>
              </a:ext>
            </a:extLst>
          </p:cNvPr>
          <p:cNvSpPr/>
          <p:nvPr/>
        </p:nvSpPr>
        <p:spPr>
          <a:xfrm>
            <a:off x="1350084" y="4579199"/>
            <a:ext cx="986715" cy="835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winkl Cursive Looped" panose="02000000000000000000" pitchFamily="2" charset="0"/>
              </a:rPr>
              <a:t>Year 7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78867E3-A005-18F2-8E78-A912CE3328F0}"/>
              </a:ext>
            </a:extLst>
          </p:cNvPr>
          <p:cNvSpPr/>
          <p:nvPr/>
        </p:nvSpPr>
        <p:spPr>
          <a:xfrm>
            <a:off x="3127931" y="16332226"/>
            <a:ext cx="1988104" cy="895613"/>
          </a:xfrm>
          <a:prstGeom prst="wedgeRoundRectCallout">
            <a:avLst>
              <a:gd name="adj1" fmla="val -75785"/>
              <a:gd name="adj2" fmla="val -62000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solidFill>
                  <a:schemeClr val="tx1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dentify and name plants and to say what plants need to grow well. To describe basic structure of plants and trees.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4917748" y="11086353"/>
            <a:ext cx="8410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winkl Cursive Looped" panose="02000000000000000000" pitchFamily="2" charset="0"/>
                <a:cs typeface="Calibri"/>
              </a:rPr>
              <a:t>Year 4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61741C8-6698-6230-6C25-59DBC9573FA2}"/>
              </a:ext>
            </a:extLst>
          </p:cNvPr>
          <p:cNvSpPr/>
          <p:nvPr/>
        </p:nvSpPr>
        <p:spPr>
          <a:xfrm>
            <a:off x="3178068" y="11921801"/>
            <a:ext cx="1598430" cy="568912"/>
          </a:xfrm>
          <a:prstGeom prst="wedgeRoundRectCallout">
            <a:avLst>
              <a:gd name="adj1" fmla="val 70220"/>
              <a:gd name="adj2" fmla="val -5670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Describe the function of the digestive system.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AEC9B62-EF35-91EB-6C23-6B7870AA4809}"/>
              </a:ext>
            </a:extLst>
          </p:cNvPr>
          <p:cNvSpPr/>
          <p:nvPr/>
        </p:nvSpPr>
        <p:spPr>
          <a:xfrm>
            <a:off x="2198151" y="14199681"/>
            <a:ext cx="2170811" cy="1215474"/>
          </a:xfrm>
          <a:prstGeom prst="wedgeRoundRectCallout">
            <a:avLst>
              <a:gd name="adj1" fmla="val 4098"/>
              <a:gd name="adj2" fmla="val -59004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Explain differences between things that are living, dead  and have never been alive. Explain that living things depend on each other for survival and food.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DAF6446-0480-431B-1605-D756D2134838}"/>
              </a:ext>
            </a:extLst>
          </p:cNvPr>
          <p:cNvSpPr/>
          <p:nvPr/>
        </p:nvSpPr>
        <p:spPr>
          <a:xfrm>
            <a:off x="6403840" y="12086515"/>
            <a:ext cx="1795834" cy="762523"/>
          </a:xfrm>
          <a:prstGeom prst="wedgeRoundRectCallout">
            <a:avLst>
              <a:gd name="adj1" fmla="val 57241"/>
              <a:gd name="adj2" fmla="val 57503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Explain why some animals and humans have skeletons and muscles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5698C6-D173-319E-63E9-1B2CA206E904}"/>
              </a:ext>
            </a:extLst>
          </p:cNvPr>
          <p:cNvSpPr txBox="1"/>
          <p:nvPr/>
        </p:nvSpPr>
        <p:spPr>
          <a:xfrm rot="16200000">
            <a:off x="7710050" y="12023676"/>
            <a:ext cx="215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winkl Cursive Looped" panose="02000000000000000000" pitchFamily="2" charset="0"/>
              </a:rPr>
              <a:t>Animals Including </a:t>
            </a:r>
            <a:br>
              <a:rPr lang="en-GB" sz="1600" b="1" dirty="0">
                <a:latin typeface="Twinkl Cursive Looped" panose="02000000000000000000" pitchFamily="2" charset="0"/>
              </a:rPr>
            </a:br>
            <a:r>
              <a:rPr lang="en-GB" sz="1600" b="1" dirty="0">
                <a:latin typeface="Twinkl Cursive Looped" panose="02000000000000000000" pitchFamily="2" charset="0"/>
              </a:rPr>
              <a:t>Humans/Plants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FA21720B-4631-73BD-D971-574A584D51B1}"/>
              </a:ext>
            </a:extLst>
          </p:cNvPr>
          <p:cNvSpPr/>
          <p:nvPr/>
        </p:nvSpPr>
        <p:spPr>
          <a:xfrm>
            <a:off x="7981756" y="9767820"/>
            <a:ext cx="1704701" cy="1806788"/>
          </a:xfrm>
          <a:prstGeom prst="wedgeRoundRectCallout">
            <a:avLst>
              <a:gd name="adj1" fmla="val 11324"/>
              <a:gd name="adj2" fmla="val 63084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Label the main parts of a flowering plant. Describe pollination. Describe some different methods of seed dispersal. 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CAA379B7-1E0F-4A3D-0FDA-19115C3091BD}"/>
              </a:ext>
            </a:extLst>
          </p:cNvPr>
          <p:cNvSpPr/>
          <p:nvPr/>
        </p:nvSpPr>
        <p:spPr>
          <a:xfrm>
            <a:off x="4506970" y="14266693"/>
            <a:ext cx="1742157" cy="928360"/>
          </a:xfrm>
          <a:prstGeom prst="wedgeRoundRectCallout">
            <a:avLst>
              <a:gd name="adj1" fmla="val -31768"/>
              <a:gd name="adj2" fmla="val -69708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Explain that all animals have babies that grow into adults and their needs to survive.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1D4F09-2B85-7D89-053F-402511EEF0B4}"/>
              </a:ext>
            </a:extLst>
          </p:cNvPr>
          <p:cNvCxnSpPr>
            <a:cxnSpLocks/>
          </p:cNvCxnSpPr>
          <p:nvPr/>
        </p:nvCxnSpPr>
        <p:spPr>
          <a:xfrm flipH="1" flipV="1">
            <a:off x="4093812" y="11509929"/>
            <a:ext cx="1329908" cy="82405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8F4830-7E00-E39C-40C8-1779A090B9A9}"/>
              </a:ext>
            </a:extLst>
          </p:cNvPr>
          <p:cNvCxnSpPr>
            <a:cxnSpLocks/>
          </p:cNvCxnSpPr>
          <p:nvPr/>
        </p:nvCxnSpPr>
        <p:spPr>
          <a:xfrm flipV="1">
            <a:off x="5140973" y="13621764"/>
            <a:ext cx="67428" cy="61679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C60309A-BDFA-5AA4-F0BF-D10AAFC6EACC}"/>
              </a:ext>
            </a:extLst>
          </p:cNvPr>
          <p:cNvSpPr/>
          <p:nvPr/>
        </p:nvSpPr>
        <p:spPr>
          <a:xfrm>
            <a:off x="6281750" y="9942072"/>
            <a:ext cx="1573451" cy="1215727"/>
          </a:xfrm>
          <a:prstGeom prst="wedgeRoundRectCallout">
            <a:avLst>
              <a:gd name="adj1" fmla="val 74571"/>
              <a:gd name="adj2" fmla="val 113897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Identify that animals including humans need the right types and amounts of nutrition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6B00EF82-6F26-F27D-7557-B818598D6800}"/>
              </a:ext>
            </a:extLst>
          </p:cNvPr>
          <p:cNvSpPr/>
          <p:nvPr/>
        </p:nvSpPr>
        <p:spPr>
          <a:xfrm>
            <a:off x="4017278" y="12517201"/>
            <a:ext cx="1960408" cy="789576"/>
          </a:xfrm>
          <a:prstGeom prst="wedgeRoundRectCallout">
            <a:avLst>
              <a:gd name="adj1" fmla="val 18182"/>
              <a:gd name="adj2" fmla="val -12665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Suggest reasons why different animals have different shapes teeth.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4A672104-2E04-9191-35C7-6FADC421A17E}"/>
              </a:ext>
            </a:extLst>
          </p:cNvPr>
          <p:cNvSpPr/>
          <p:nvPr/>
        </p:nvSpPr>
        <p:spPr>
          <a:xfrm>
            <a:off x="1717901" y="10268441"/>
            <a:ext cx="2034940" cy="646428"/>
          </a:xfrm>
          <a:prstGeom prst="wedgeRoundRectCallout">
            <a:avLst>
              <a:gd name="adj1" fmla="val -64124"/>
              <a:gd name="adj2" fmla="val -22372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Describe the life cycles of mammals, amphibians, birds and insects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829998" y="9832128"/>
            <a:ext cx="8410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1D68FF"/>
                </a:solidFill>
                <a:latin typeface="Twinkl Cursive Looped" panose="02000000000000000000" pitchFamily="2" charset="0"/>
                <a:cs typeface="Calibri"/>
              </a:rPr>
              <a:t>Year 5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1DAE180A-6BD8-0FCD-2A80-66E0FE805F6A}"/>
              </a:ext>
            </a:extLst>
          </p:cNvPr>
          <p:cNvSpPr/>
          <p:nvPr/>
        </p:nvSpPr>
        <p:spPr>
          <a:xfrm>
            <a:off x="105460" y="11837723"/>
            <a:ext cx="1866031" cy="1358670"/>
          </a:xfrm>
          <a:prstGeom prst="wedgeRoundRectCallout">
            <a:avLst>
              <a:gd name="adj1" fmla="val 82639"/>
              <a:gd name="adj2" fmla="val -5071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Group plants into categories. Group animals into vertebrates and invertebrates. Describe the impact of humans on the environment.  </a:t>
            </a: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E812F427-E0AC-E146-A497-339C9590DBCA}"/>
              </a:ext>
            </a:extLst>
          </p:cNvPr>
          <p:cNvSpPr/>
          <p:nvPr/>
        </p:nvSpPr>
        <p:spPr>
          <a:xfrm>
            <a:off x="2138482" y="12599495"/>
            <a:ext cx="1817325" cy="585735"/>
          </a:xfrm>
          <a:prstGeom prst="wedgeRoundRectCallout">
            <a:avLst>
              <a:gd name="adj1" fmla="val -9248"/>
              <a:gd name="adj2" fmla="val -16169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Describe how to look after the health of their teeth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29A7D4B-7BEB-886A-0E84-80CAA810E6BC}"/>
              </a:ext>
            </a:extLst>
          </p:cNvPr>
          <p:cNvCxnSpPr>
            <a:cxnSpLocks/>
          </p:cNvCxnSpPr>
          <p:nvPr/>
        </p:nvCxnSpPr>
        <p:spPr>
          <a:xfrm flipV="1">
            <a:off x="2441167" y="11491260"/>
            <a:ext cx="6566" cy="109357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C745A0C-2B3A-C671-7111-223D1AD2CE51}"/>
              </a:ext>
            </a:extLst>
          </p:cNvPr>
          <p:cNvSpPr txBox="1"/>
          <p:nvPr/>
        </p:nvSpPr>
        <p:spPr>
          <a:xfrm>
            <a:off x="2181736" y="9048226"/>
            <a:ext cx="44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Twinkl Cursive Looped" panose="02000000000000000000" pitchFamily="2" charset="0"/>
              </a:rPr>
              <a:t>Living Things and their Habitats/</a:t>
            </a:r>
            <a:br>
              <a:rPr lang="en-GB" sz="1600" b="1" dirty="0">
                <a:latin typeface="Twinkl Cursive Looped" panose="02000000000000000000" pitchFamily="2" charset="0"/>
              </a:rPr>
            </a:br>
            <a:r>
              <a:rPr lang="en-GB" sz="1600" b="1" dirty="0">
                <a:latin typeface="Twinkl Cursive Looped" panose="02000000000000000000" pitchFamily="2" charset="0"/>
              </a:rPr>
              <a:t>Animals Including Humans</a:t>
            </a: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2AF30FD3-F1B7-E767-FDC1-ADBAB1E992C0}"/>
              </a:ext>
            </a:extLst>
          </p:cNvPr>
          <p:cNvSpPr/>
          <p:nvPr/>
        </p:nvSpPr>
        <p:spPr>
          <a:xfrm>
            <a:off x="33806" y="9005424"/>
            <a:ext cx="1200727" cy="1099540"/>
          </a:xfrm>
          <a:prstGeom prst="wedgeRoundRectCallout">
            <a:avLst>
              <a:gd name="adj1" fmla="val 70956"/>
              <a:gd name="adj2" fmla="val -16314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Describe reproduction in some plants and animals.</a:t>
            </a:r>
          </a:p>
        </p:txBody>
      </p:sp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881ADAEC-ACC0-5B6B-8E25-D4520CE419D2}"/>
              </a:ext>
            </a:extLst>
          </p:cNvPr>
          <p:cNvSpPr/>
          <p:nvPr/>
        </p:nvSpPr>
        <p:spPr>
          <a:xfrm>
            <a:off x="3838219" y="10094721"/>
            <a:ext cx="2301773" cy="448719"/>
          </a:xfrm>
          <a:prstGeom prst="wedgeRoundRectCallout">
            <a:avLst>
              <a:gd name="adj1" fmla="val -85957"/>
              <a:gd name="adj2" fmla="val -65995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Describe the changes as humans develop into old age.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8EE8A-B110-6EA8-41F1-36F2367200BB}"/>
              </a:ext>
            </a:extLst>
          </p:cNvPr>
          <p:cNvSpPr txBox="1"/>
          <p:nvPr/>
        </p:nvSpPr>
        <p:spPr>
          <a:xfrm>
            <a:off x="2043480" y="6752406"/>
            <a:ext cx="617839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Twinkl Cursive Looped" panose="02000000000000000000" pitchFamily="2" charset="0"/>
              </a:rPr>
              <a:t>  </a:t>
            </a:r>
            <a:r>
              <a:rPr lang="en-US" sz="1600" b="1" dirty="0">
                <a:latin typeface="Twinkl Cursive Looped" panose="02000000000000000000" pitchFamily="2" charset="0"/>
              </a:rPr>
              <a:t>Living Things and their Habitats/Evolution and Inheritance/ Animals Including Humans     </a:t>
            </a:r>
            <a:endParaRPr lang="en-US" sz="2400" b="1" dirty="0">
              <a:latin typeface="Twinkl Cursive Looped" panose="02000000000000000000" pitchFamily="2" charset="0"/>
              <a:cs typeface="Calibri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F4E542E-8E28-D940-D6A0-3D5FA68A0BE5}"/>
              </a:ext>
            </a:extLst>
          </p:cNvPr>
          <p:cNvSpPr/>
          <p:nvPr/>
        </p:nvSpPr>
        <p:spPr>
          <a:xfrm>
            <a:off x="4203320" y="7704709"/>
            <a:ext cx="2269930" cy="940320"/>
          </a:xfrm>
          <a:prstGeom prst="wedgeRoundRectCallout">
            <a:avLst>
              <a:gd name="adj1" fmla="val 81566"/>
              <a:gd name="adj2" fmla="val 9324"/>
              <a:gd name="adj3" fmla="val 1666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Understand how the circulatory system enables the body to function. 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EE2A4817-ADB9-2AA7-7339-9291A043024E}"/>
              </a:ext>
            </a:extLst>
          </p:cNvPr>
          <p:cNvSpPr/>
          <p:nvPr/>
        </p:nvSpPr>
        <p:spPr>
          <a:xfrm>
            <a:off x="1755619" y="5631799"/>
            <a:ext cx="1518556" cy="940320"/>
          </a:xfrm>
          <a:prstGeom prst="wedgeRoundRectCallout">
            <a:avLst>
              <a:gd name="adj1" fmla="val 26579"/>
              <a:gd name="adj2" fmla="val 69561"/>
              <a:gd name="adj3" fmla="val 1666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Group and classify organisms into common vertebrate and invertebrate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A30D835-6AA9-C075-87A6-1A0118E9F1BD}"/>
              </a:ext>
            </a:extLst>
          </p:cNvPr>
          <p:cNvSpPr/>
          <p:nvPr/>
        </p:nvSpPr>
        <p:spPr>
          <a:xfrm>
            <a:off x="6498088" y="5695106"/>
            <a:ext cx="1268657" cy="680230"/>
          </a:xfrm>
          <a:prstGeom prst="wedgeRoundRectCallout">
            <a:avLst>
              <a:gd name="adj1" fmla="val -48638"/>
              <a:gd name="adj2" fmla="val 121214"/>
              <a:gd name="adj3" fmla="val 1666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Observe how fossils form. 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DD0A0272-AA7C-2E12-8049-BBFBA8A57D9D}"/>
              </a:ext>
            </a:extLst>
          </p:cNvPr>
          <p:cNvSpPr/>
          <p:nvPr/>
        </p:nvSpPr>
        <p:spPr>
          <a:xfrm>
            <a:off x="3755440" y="5897902"/>
            <a:ext cx="2362008" cy="597553"/>
          </a:xfrm>
          <a:prstGeom prst="wedgeRoundRectCallout">
            <a:avLst>
              <a:gd name="adj1" fmla="val 39851"/>
              <a:gd name="adj2" fmla="val 104416"/>
              <a:gd name="adj3" fmla="val 1666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Explain what fossils can tell us about how living things change over time.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9B8A98-7866-6CD5-0A18-7CE456D15A61}"/>
              </a:ext>
            </a:extLst>
          </p:cNvPr>
          <p:cNvSpPr txBox="1"/>
          <p:nvPr/>
        </p:nvSpPr>
        <p:spPr>
          <a:xfrm>
            <a:off x="7177567" y="16207341"/>
            <a:ext cx="2483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KS1 Skills:</a:t>
            </a:r>
            <a:endParaRPr lang="en-GB" sz="12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-Exploring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-Testing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-Questioning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-Observing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-Grouping and classifying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-Comparative and fair tests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B00916-3410-98D7-BCFA-5C26AE746368}"/>
              </a:ext>
            </a:extLst>
          </p:cNvPr>
          <p:cNvSpPr txBox="1"/>
          <p:nvPr/>
        </p:nvSpPr>
        <p:spPr>
          <a:xfrm>
            <a:off x="57746" y="6123215"/>
            <a:ext cx="1215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KS2 Skills:</a:t>
            </a:r>
            <a:endParaRPr lang="en-GB" sz="12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-Predict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-Testing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-Questioning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-Observing patterns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-Grouping and classifying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-Draw conclusions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-Justify ideas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-Explain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3910D-18CF-7459-BBC0-285C8B4D937E}"/>
              </a:ext>
            </a:extLst>
          </p:cNvPr>
          <p:cNvSpPr txBox="1"/>
          <p:nvPr/>
        </p:nvSpPr>
        <p:spPr>
          <a:xfrm rot="16200000">
            <a:off x="289390" y="14348306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Twinkl Cursive Looped" panose="02000000000000000000" pitchFamily="2" charset="0"/>
              </a:rPr>
              <a:t>Seasonal Changes/</a:t>
            </a:r>
            <a:br>
              <a:rPr lang="en-GB" sz="1600" b="1" dirty="0">
                <a:latin typeface="Twinkl Cursive Looped" panose="02000000000000000000" pitchFamily="2" charset="0"/>
              </a:rPr>
            </a:br>
            <a:r>
              <a:rPr lang="en-GB" sz="1600" b="1" dirty="0">
                <a:latin typeface="Twinkl Cursive Looped" panose="02000000000000000000" pitchFamily="2" charset="0"/>
              </a:rPr>
              <a:t>Animals Including Humans/</a:t>
            </a:r>
            <a:br>
              <a:rPr lang="en-GB" sz="1600" b="1" dirty="0">
                <a:latin typeface="Twinkl Cursive Looped" panose="02000000000000000000" pitchFamily="2" charset="0"/>
              </a:rPr>
            </a:br>
            <a:r>
              <a:rPr lang="en-GB" sz="1600" b="1" dirty="0">
                <a:latin typeface="Twinkl Cursive Looped" panose="02000000000000000000" pitchFamily="2" charset="0"/>
              </a:rPr>
              <a:t>Plants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BA91806A-D6D9-F496-7C8C-9F927B9978F8}"/>
              </a:ext>
            </a:extLst>
          </p:cNvPr>
          <p:cNvSpPr/>
          <p:nvPr/>
        </p:nvSpPr>
        <p:spPr>
          <a:xfrm>
            <a:off x="349881" y="16502949"/>
            <a:ext cx="1927741" cy="724890"/>
          </a:xfrm>
          <a:prstGeom prst="wedgeRoundRectCallout">
            <a:avLst>
              <a:gd name="adj1" fmla="val 38400"/>
              <a:gd name="adj2" fmla="val -110131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Describe different seasons and changes through them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71D41416-90C1-4C22-8C3B-8D940CB2066D}"/>
              </a:ext>
            </a:extLst>
          </p:cNvPr>
          <p:cNvSpPr/>
          <p:nvPr/>
        </p:nvSpPr>
        <p:spPr>
          <a:xfrm>
            <a:off x="27666" y="13780260"/>
            <a:ext cx="1135203" cy="2249153"/>
          </a:xfrm>
          <a:prstGeom prst="wedgeRoundRectCallout">
            <a:avLst>
              <a:gd name="adj1" fmla="val 62366"/>
              <a:gd name="adj2" fmla="val 12265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Name body parts and say which body part uses each sense . </a:t>
            </a:r>
          </a:p>
          <a:p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Group and name common animals.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CDA61D-335D-25C9-5949-DFCFB3A74D68}"/>
              </a:ext>
            </a:extLst>
          </p:cNvPr>
          <p:cNvCxnSpPr>
            <a:cxnSpLocks/>
          </p:cNvCxnSpPr>
          <p:nvPr/>
        </p:nvCxnSpPr>
        <p:spPr>
          <a:xfrm flipV="1">
            <a:off x="1067346" y="15811500"/>
            <a:ext cx="476386" cy="90873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C18F02B-211F-66EC-FBBA-3A95985880DB}"/>
              </a:ext>
            </a:extLst>
          </p:cNvPr>
          <p:cNvSpPr txBox="1"/>
          <p:nvPr/>
        </p:nvSpPr>
        <p:spPr>
          <a:xfrm>
            <a:off x="3714315" y="13340547"/>
            <a:ext cx="353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Twinkl Cursive Looped" panose="02000000000000000000" pitchFamily="2" charset="0"/>
              </a:rPr>
              <a:t>Animals Including Humans/</a:t>
            </a:r>
            <a:br>
              <a:rPr lang="en-GB" sz="1600" b="1" dirty="0">
                <a:latin typeface="Twinkl Cursive Looped" panose="02000000000000000000" pitchFamily="2" charset="0"/>
              </a:rPr>
            </a:br>
            <a:r>
              <a:rPr lang="en-GB" sz="1600" b="1" dirty="0">
                <a:latin typeface="Twinkl Cursive Looped" panose="02000000000000000000" pitchFamily="2" charset="0"/>
              </a:rPr>
              <a:t>Living Things and their Habitats/</a:t>
            </a:r>
            <a:br>
              <a:rPr lang="en-GB" sz="1600" b="1" dirty="0">
                <a:latin typeface="Twinkl Cursive Looped" panose="02000000000000000000" pitchFamily="2" charset="0"/>
              </a:rPr>
            </a:br>
            <a:r>
              <a:rPr lang="en-GB" sz="1600" b="1" dirty="0">
                <a:latin typeface="Twinkl Cursive Looped" panose="02000000000000000000" pitchFamily="2" charset="0"/>
              </a:rPr>
              <a:t>Plants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C9E6E18-AF66-A249-0D38-06AF52E79728}"/>
              </a:ext>
            </a:extLst>
          </p:cNvPr>
          <p:cNvCxnSpPr>
            <a:cxnSpLocks/>
          </p:cNvCxnSpPr>
          <p:nvPr/>
        </p:nvCxnSpPr>
        <p:spPr>
          <a:xfrm flipV="1">
            <a:off x="1325171" y="15727680"/>
            <a:ext cx="72926" cy="82933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AE1626C2-5F73-AB33-53A3-1F42DD794D2E}"/>
              </a:ext>
            </a:extLst>
          </p:cNvPr>
          <p:cNvSpPr/>
          <p:nvPr/>
        </p:nvSpPr>
        <p:spPr>
          <a:xfrm>
            <a:off x="7877036" y="14302903"/>
            <a:ext cx="1742157" cy="928360"/>
          </a:xfrm>
          <a:prstGeom prst="wedgeRoundRectCallout">
            <a:avLst>
              <a:gd name="adj1" fmla="val -113560"/>
              <a:gd name="adj2" fmla="val -88586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Plant seeds and bulbs and suggest how to care for them. Explain the life cycle of plants.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5CC6C32-EE9C-E759-9F66-3D53F3AB6DDA}"/>
              </a:ext>
            </a:extLst>
          </p:cNvPr>
          <p:cNvCxnSpPr>
            <a:cxnSpLocks/>
          </p:cNvCxnSpPr>
          <p:nvPr/>
        </p:nvCxnSpPr>
        <p:spPr>
          <a:xfrm flipH="1" flipV="1">
            <a:off x="5871037" y="14047941"/>
            <a:ext cx="2110719" cy="34698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72CB7264-DD16-B0B4-7567-6858CC77D2BC}"/>
              </a:ext>
            </a:extLst>
          </p:cNvPr>
          <p:cNvSpPr/>
          <p:nvPr/>
        </p:nvSpPr>
        <p:spPr>
          <a:xfrm>
            <a:off x="6357522" y="14228173"/>
            <a:ext cx="1260358" cy="1329336"/>
          </a:xfrm>
          <a:prstGeom prst="wedgeRoundRectCallout">
            <a:avLst>
              <a:gd name="adj1" fmla="val -33312"/>
              <a:gd name="adj2" fmla="val -73734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Explain the importance of exercise, eating healthy and keeping clean.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14F928E-EB6E-81BA-CE12-3E4510F7B5DF}"/>
              </a:ext>
            </a:extLst>
          </p:cNvPr>
          <p:cNvCxnSpPr>
            <a:cxnSpLocks/>
          </p:cNvCxnSpPr>
          <p:nvPr/>
        </p:nvCxnSpPr>
        <p:spPr>
          <a:xfrm flipH="1" flipV="1">
            <a:off x="6007231" y="13659098"/>
            <a:ext cx="433226" cy="8510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A922B00-D301-8AFC-B350-8EC5125BC295}"/>
              </a:ext>
            </a:extLst>
          </p:cNvPr>
          <p:cNvCxnSpPr>
            <a:cxnSpLocks/>
          </p:cNvCxnSpPr>
          <p:nvPr/>
        </p:nvCxnSpPr>
        <p:spPr>
          <a:xfrm>
            <a:off x="7799313" y="12517431"/>
            <a:ext cx="925270" cy="4843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Speech Bubble: Rectangle with Corners Rounded 115">
            <a:extLst>
              <a:ext uri="{FF2B5EF4-FFF2-40B4-BE49-F238E27FC236}">
                <a16:creationId xmlns:a16="http://schemas.microsoft.com/office/drawing/2014/main" id="{A40F63C9-D9F0-B306-EC6D-64009A8023C4}"/>
              </a:ext>
            </a:extLst>
          </p:cNvPr>
          <p:cNvSpPr/>
          <p:nvPr/>
        </p:nvSpPr>
        <p:spPr>
          <a:xfrm>
            <a:off x="8298873" y="5737809"/>
            <a:ext cx="1268657" cy="1155325"/>
          </a:xfrm>
          <a:prstGeom prst="wedgeRoundRectCallout">
            <a:avLst>
              <a:gd name="adj1" fmla="val -19207"/>
              <a:gd name="adj2" fmla="val 113604"/>
              <a:gd name="adj3" fmla="val 1666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Observe and record variation within the population. 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46EC933-F988-04F3-04AF-9BF407D48CD2}"/>
              </a:ext>
            </a:extLst>
          </p:cNvPr>
          <p:cNvCxnSpPr>
            <a:cxnSpLocks/>
          </p:cNvCxnSpPr>
          <p:nvPr/>
        </p:nvCxnSpPr>
        <p:spPr>
          <a:xfrm flipH="1">
            <a:off x="7551435" y="6473904"/>
            <a:ext cx="742425" cy="371748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dd3141-41ff-4b3c-a91c-e12aea7d4cac" xsi:nil="true"/>
    <lcf76f155ced4ddcb4097134ff3c332f xmlns="afa69c06-a8e0-4371-8737-0b4f1464887e">
      <Terms xmlns="http://schemas.microsoft.com/office/infopath/2007/PartnerControls"/>
    </lcf76f155ced4ddcb4097134ff3c332f>
    <p068ef3d3caf43ff84150e3bb361b3aa xmlns="b4dd3141-41ff-4b3c-a91c-e12aea7d4cac">
      <Terms xmlns="http://schemas.microsoft.com/office/infopath/2007/PartnerControls"/>
    </p068ef3d3caf43ff84150e3bb361b3aa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B5852476A3A489EDA5306EF231635" ma:contentTypeVersion="20" ma:contentTypeDescription="Create a new document." ma:contentTypeScope="" ma:versionID="4a768996524d236fdb40be2ae84c36a6">
  <xsd:schema xmlns:xsd="http://www.w3.org/2001/XMLSchema" xmlns:xs="http://www.w3.org/2001/XMLSchema" xmlns:p="http://schemas.microsoft.com/office/2006/metadata/properties" xmlns:ns2="afa69c06-a8e0-4371-8737-0b4f1464887e" xmlns:ns3="b4dd3141-41ff-4b3c-a91c-e12aea7d4cac" targetNamespace="http://schemas.microsoft.com/office/2006/metadata/properties" ma:root="true" ma:fieldsID="e79775fb3abb1f5c5ba18bcbd019b8f7" ns2:_="" ns3:_="">
    <xsd:import namespace="afa69c06-a8e0-4371-8737-0b4f1464887e"/>
    <xsd:import namespace="b4dd3141-41ff-4b3c-a91c-e12aea7d4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p068ef3d3caf43ff84150e3bb361b3a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69c06-a8e0-4371-8737-0b4f14648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3141-41ff-4b3c-a91c-e12aea7d4c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c9efe08-dd58-4c0f-a095-ad97b3d4c5f1}" ma:internalName="TaxCatchAll" ma:showField="CatchAllData" ma:web="b4dd3141-41ff-4b3c-a91c-e12aea7d4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68ef3d3caf43ff84150e3bb361b3aa" ma:index="27" nillable="true" ma:taxonomy="true" ma:internalName="p068ef3d3caf43ff84150e3bb361b3aa" ma:taxonomyFieldName="Staff_x0020_Category" ma:displayName="Staff Category" ma:fieldId="{9068ef3d-3caf-43ff-8415-0e3bb361b3aa}" ma:sspId="eda33314-abb7-4c07-9d66-bfa8aefd0393" ma:termSetId="b77e6b9d-4fee-40c5-aa17-1156e3d83b7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D5949E-C2C1-4319-9DB4-B33F275FE70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611a62f7-9a2d-44bb-8ba8-a92515fd801a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8191C9-0293-4C14-B554-BC4E5DF25E4B}"/>
</file>

<file path=customXml/itemProps3.xml><?xml version="1.0" encoding="utf-8"?>
<ds:datastoreItem xmlns:ds="http://schemas.openxmlformats.org/officeDocument/2006/customXml" ds:itemID="{5E305C9C-8F5E-4CB1-B831-6748E32D10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441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 Cursive 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Orton</dc:creator>
  <cp:lastModifiedBy>M Durning</cp:lastModifiedBy>
  <cp:revision>5</cp:revision>
  <cp:lastPrinted>2019-11-15T14:46:57Z</cp:lastPrinted>
  <dcterms:created xsi:type="dcterms:W3CDTF">2018-02-08T08:28:53Z</dcterms:created>
  <dcterms:modified xsi:type="dcterms:W3CDTF">2023-11-02T11:26:39Z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0x01010079EB5852476A3A489EDA5306EF231635</vt:lpwstr>
  </property>
</Properties>
</file>