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720263" cy="17640300"/>
  <p:notesSz cx="6799263" cy="9929813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8FF"/>
    <a:srgbClr val="FF6600"/>
    <a:srgbClr val="000000"/>
    <a:srgbClr val="C53E3B"/>
    <a:srgbClr val="175A68"/>
    <a:srgbClr val="144856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070" y="-6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B4DBD-5624-4964-AB82-3B45C3D09B35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28B52-95F9-4052-9C41-11DCC2A7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1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62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87" y="9432766"/>
            <a:ext cx="2947088" cy="497047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626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1001fonts.com/winchester-font.html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1001fonts.com/playbook-font.html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tif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tiff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>
            <a:extLst>
              <a:ext uri="{FF2B5EF4-FFF2-40B4-BE49-F238E27FC236}">
                <a16:creationId xmlns:a16="http://schemas.microsoft.com/office/drawing/2014/main" id="{2A41C4A2-8E69-B853-1087-C63946ECFBB3}"/>
              </a:ext>
            </a:extLst>
          </p:cNvPr>
          <p:cNvSpPr/>
          <p:nvPr/>
        </p:nvSpPr>
        <p:spPr>
          <a:xfrm rot="5400000">
            <a:off x="6273701" y="10976804"/>
            <a:ext cx="2798090" cy="3213179"/>
          </a:xfrm>
          <a:prstGeom prst="blockArc">
            <a:avLst>
              <a:gd name="adj1" fmla="val 10726999"/>
              <a:gd name="adj2" fmla="val 263439"/>
              <a:gd name="adj3" fmla="val 2851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04E305C4-B039-618C-6AEF-9CC938A06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5" y="130631"/>
            <a:ext cx="1478280" cy="58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3D35D7D2-2E2B-AC4E-B8C7-CD4BAAE720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9156" y="1628657"/>
            <a:ext cx="1895786" cy="1593009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07484" y="13257978"/>
            <a:ext cx="2853774" cy="2742959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39460" y="15522198"/>
            <a:ext cx="4610601" cy="610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             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47148" y="13203888"/>
            <a:ext cx="5702143" cy="77854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5432" y="11200003"/>
            <a:ext cx="5841604" cy="6257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63072" y="9289926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25162" y="7084153"/>
            <a:ext cx="2798092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898163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06471" y="4935949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1418880" y="46159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2364156" y="6479756"/>
            <a:ext cx="1214980" cy="117230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2469814" y="6575218"/>
            <a:ext cx="1015415" cy="9518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Twinkl Cursive Looped" panose="02000000000000000000" pitchFamily="2" charset="0"/>
              </a:rPr>
              <a:t>Year 6</a:t>
            </a: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965430" y="9400508"/>
            <a:ext cx="975029" cy="10428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027928" y="947861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5718103" y="15151442"/>
            <a:ext cx="1214980" cy="130486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5811260" y="15264360"/>
            <a:ext cx="1036052" cy="10790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Twinkl Cursive Looped" panose="02000000000000000000" pitchFamily="2" charset="0"/>
              </a:rPr>
              <a:t>EYFS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984202" y="9560052"/>
            <a:ext cx="84107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winkl Cursive Looped" panose="02000000000000000000" pitchFamily="2" charset="0"/>
                <a:cs typeface="Calibri"/>
              </a:rPr>
              <a:t>Year 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6246417" y="6884954"/>
            <a:ext cx="56537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200" b="1" dirty="0">
              <a:latin typeface="Twinkl Cursive Looped" panose="02000000000000000000" pitchFamily="2" charset="0"/>
            </a:endParaRP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7076990" y="8790247"/>
            <a:ext cx="1097952" cy="10684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7170035" y="8872588"/>
            <a:ext cx="932060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7205429" y="8935759"/>
            <a:ext cx="84107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 dirty="0">
                <a:solidFill>
                  <a:srgbClr val="1D68FF"/>
                </a:solidFill>
                <a:latin typeface="Twinkl Cursive Looped" panose="02000000000000000000" pitchFamily="2" charset="0"/>
                <a:cs typeface="Calibri"/>
              </a:rPr>
              <a:t>Year 5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406" r="530" b="32512"/>
          <a:stretch/>
        </p:blipFill>
        <p:spPr>
          <a:xfrm>
            <a:off x="6995632" y="16431286"/>
            <a:ext cx="1428811" cy="482694"/>
          </a:xfrm>
          <a:prstGeom prst="rect">
            <a:avLst/>
          </a:prstGeom>
        </p:spPr>
      </p:pic>
      <p:sp>
        <p:nvSpPr>
          <p:cNvPr id="244" name="TextBox 243">
            <a:extLst>
              <a:ext uri="{FF2B5EF4-FFF2-40B4-BE49-F238E27FC236}">
                <a16:creationId xmlns:a16="http://schemas.microsoft.com/office/drawing/2014/main" id="{4788DB4D-C996-3E48-8B50-5141155D3B8E}"/>
              </a:ext>
            </a:extLst>
          </p:cNvPr>
          <p:cNvSpPr txBox="1"/>
          <p:nvPr/>
        </p:nvSpPr>
        <p:spPr>
          <a:xfrm>
            <a:off x="5814070" y="7892794"/>
            <a:ext cx="1049068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800">
              <a:cs typeface="Calibri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615ED38B-B33D-2A47-B122-8C9E84E365C4}"/>
              </a:ext>
            </a:extLst>
          </p:cNvPr>
          <p:cNvSpPr txBox="1"/>
          <p:nvPr/>
        </p:nvSpPr>
        <p:spPr>
          <a:xfrm>
            <a:off x="6076622" y="5445794"/>
            <a:ext cx="70448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800">
              <a:cs typeface="Calibri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8D7C00CA-40E4-AB48-B3D8-51DCEE8CA233}"/>
              </a:ext>
            </a:extLst>
          </p:cNvPr>
          <p:cNvSpPr txBox="1"/>
          <p:nvPr/>
        </p:nvSpPr>
        <p:spPr>
          <a:xfrm>
            <a:off x="6328518" y="1734615"/>
            <a:ext cx="8124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/>
          </a:p>
        </p:txBody>
      </p:sp>
      <p:sp>
        <p:nvSpPr>
          <p:cNvPr id="67" name="AutoShape 20" descr="Hygiplas Low Density Small Chopping Boards (Pack of 6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2" name="Picture 28" descr="Playbook Regula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01" y="1662745"/>
            <a:ext cx="3508331" cy="67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Oval 67"/>
          <p:cNvSpPr/>
          <p:nvPr/>
        </p:nvSpPr>
        <p:spPr>
          <a:xfrm>
            <a:off x="1313752" y="4426156"/>
            <a:ext cx="1126686" cy="1093051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64" name="Picture 40" descr="Winchester Regula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32" y="5237230"/>
            <a:ext cx="548744" cy="13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" name="TextBox 310">
            <a:extLst>
              <a:ext uri="{FF2B5EF4-FFF2-40B4-BE49-F238E27FC236}">
                <a16:creationId xmlns:a16="http://schemas.microsoft.com/office/drawing/2014/main" id="{23A33A77-1802-4622-B308-D61ED0061C3A}"/>
              </a:ext>
            </a:extLst>
          </p:cNvPr>
          <p:cNvSpPr txBox="1"/>
          <p:nvPr/>
        </p:nvSpPr>
        <p:spPr>
          <a:xfrm>
            <a:off x="1720709" y="6074867"/>
            <a:ext cx="897492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800">
              <a:cs typeface="Calibri"/>
            </a:endParaRPr>
          </a:p>
        </p:txBody>
      </p:sp>
      <p:pic>
        <p:nvPicPr>
          <p:cNvPr id="1070" name="Picture 46" descr="Image result for fireworks vector png">
            <a:extLst>
              <a:ext uri="{FF2B5EF4-FFF2-40B4-BE49-F238E27FC236}">
                <a16:creationId xmlns:a16="http://schemas.microsoft.com/office/drawing/2014/main" id="{E809A8A4-8B29-4458-869E-2447783FF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0" y="3888959"/>
            <a:ext cx="885903" cy="88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" name="Oval 285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612360" y="15140658"/>
            <a:ext cx="1114190" cy="11052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667080" y="15228895"/>
            <a:ext cx="978045" cy="9528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Twinkl Cursive Looped" panose="02000000000000000000" pitchFamily="2" charset="0"/>
              </a:rPr>
              <a:t>Year 1</a:t>
            </a:r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3468950" y="13027762"/>
            <a:ext cx="1169211" cy="10773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3541649" y="13106336"/>
            <a:ext cx="1013152" cy="9574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winkl Cursive Looped" panose="02000000000000000000" pitchFamily="2" charset="0"/>
              </a:rPr>
              <a:t>Year 2</a:t>
            </a:r>
          </a:p>
        </p:txBody>
      </p:sp>
      <p:pic>
        <p:nvPicPr>
          <p:cNvPr id="335" name="Picture 3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92" y="15313780"/>
            <a:ext cx="749096" cy="749096"/>
          </a:xfrm>
          <a:prstGeom prst="rect">
            <a:avLst/>
          </a:prstGeom>
        </p:spPr>
      </p:pic>
      <p:sp>
        <p:nvSpPr>
          <p:cNvPr id="348" name="TextBox 347">
            <a:extLst>
              <a:ext uri="{FF2B5EF4-FFF2-40B4-BE49-F238E27FC236}">
                <a16:creationId xmlns:a16="http://schemas.microsoft.com/office/drawing/2014/main" id="{ABA002FC-4FF6-45BE-9382-22EEF0F479E0}"/>
              </a:ext>
            </a:extLst>
          </p:cNvPr>
          <p:cNvSpPr txBox="1"/>
          <p:nvPr/>
        </p:nvSpPr>
        <p:spPr>
          <a:xfrm>
            <a:off x="4644902" y="6632864"/>
            <a:ext cx="951911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 b="1">
              <a:cs typeface="Calibri"/>
            </a:endParaRP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106CC8FF-7C16-334A-8FD0-24761ED9AFC8}"/>
              </a:ext>
            </a:extLst>
          </p:cNvPr>
          <p:cNvSpPr txBox="1"/>
          <p:nvPr/>
        </p:nvSpPr>
        <p:spPr>
          <a:xfrm>
            <a:off x="1889182" y="11305394"/>
            <a:ext cx="110624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/>
              <a:t>         </a:t>
            </a:r>
            <a:endParaRPr lang="en-US" sz="900" b="1">
              <a:cs typeface="Calibri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106CC8FF-7C16-334A-8FD0-24761ED9AFC8}"/>
              </a:ext>
            </a:extLst>
          </p:cNvPr>
          <p:cNvSpPr txBox="1"/>
          <p:nvPr/>
        </p:nvSpPr>
        <p:spPr>
          <a:xfrm>
            <a:off x="2302831" y="9439502"/>
            <a:ext cx="1211754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900" b="1">
              <a:cs typeface="Calibri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D82BE213-6309-9247-BB2E-8389CD80B5D2}"/>
              </a:ext>
            </a:extLst>
          </p:cNvPr>
          <p:cNvSpPr txBox="1"/>
          <p:nvPr/>
        </p:nvSpPr>
        <p:spPr>
          <a:xfrm>
            <a:off x="3166393" y="11066661"/>
            <a:ext cx="791644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00" b="1"/>
              <a:t>       </a:t>
            </a:r>
            <a:endParaRPr lang="en-US" sz="900" b="1">
              <a:cs typeface="Calibri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4295247" y="4365761"/>
            <a:ext cx="1327646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1100" b="1" kern="140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0172" y="3967585"/>
            <a:ext cx="1265509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1100" b="1" kern="140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368383" y="11086243"/>
            <a:ext cx="1095599" cy="10773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474325" y="11179391"/>
            <a:ext cx="887086" cy="863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95F62214-CCB5-8B42-AF36-CB2A533A5535}"/>
              </a:ext>
            </a:extLst>
          </p:cNvPr>
          <p:cNvSpPr txBox="1"/>
          <p:nvPr/>
        </p:nvSpPr>
        <p:spPr>
          <a:xfrm>
            <a:off x="7384369" y="11410370"/>
            <a:ext cx="106362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 dirty="0">
                <a:solidFill>
                  <a:srgbClr val="00B050"/>
                </a:solidFill>
                <a:latin typeface="Twinkl Cursive Looped" panose="02000000000000000000" pitchFamily="2" charset="0"/>
              </a:rPr>
              <a:t>Year 3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EB0D9571-AB33-1347-88DC-1D57DDB8FB12}"/>
              </a:ext>
            </a:extLst>
          </p:cNvPr>
          <p:cNvSpPr txBox="1"/>
          <p:nvPr/>
        </p:nvSpPr>
        <p:spPr>
          <a:xfrm>
            <a:off x="3064810" y="9740366"/>
            <a:ext cx="1147695" cy="5470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>
              <a:cs typeface="Calibri" panose="020F0502020204030204"/>
            </a:endParaRPr>
          </a:p>
          <a:p>
            <a:pPr algn="ctr"/>
            <a:endParaRPr lang="en-US" sz="800"/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031DCDE8-1A7B-4465-920B-9DC7D81D4F4F}"/>
              </a:ext>
            </a:extLst>
          </p:cNvPr>
          <p:cNvSpPr txBox="1"/>
          <p:nvPr/>
        </p:nvSpPr>
        <p:spPr>
          <a:xfrm>
            <a:off x="7433073" y="4881789"/>
            <a:ext cx="1144874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800">
              <a:cs typeface="Calibri"/>
            </a:endParaRP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3523342D-C938-EE43-9330-54991D7B0183}"/>
              </a:ext>
            </a:extLst>
          </p:cNvPr>
          <p:cNvSpPr txBox="1"/>
          <p:nvPr/>
        </p:nvSpPr>
        <p:spPr>
          <a:xfrm>
            <a:off x="10033" y="14263469"/>
            <a:ext cx="105681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800" b="1">
              <a:cs typeface="Calibri"/>
            </a:endParaRPr>
          </a:p>
          <a:p>
            <a:pPr algn="ctr"/>
            <a:endParaRPr lang="en-US" sz="800"/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C322E7AF-836E-764F-84C6-CDE7B26A0924}"/>
              </a:ext>
            </a:extLst>
          </p:cNvPr>
          <p:cNvSpPr txBox="1"/>
          <p:nvPr/>
        </p:nvSpPr>
        <p:spPr>
          <a:xfrm>
            <a:off x="5034664" y="9037255"/>
            <a:ext cx="1211754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900" b="1"/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2C7B36DB-24D4-D447-9531-F29ECB89B0D0}"/>
              </a:ext>
            </a:extLst>
          </p:cNvPr>
          <p:cNvSpPr txBox="1"/>
          <p:nvPr/>
        </p:nvSpPr>
        <p:spPr>
          <a:xfrm>
            <a:off x="8064002" y="7479675"/>
            <a:ext cx="121175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900" b="1"/>
          </a:p>
          <a:p>
            <a:pPr algn="ctr"/>
            <a:endParaRPr lang="en-US" sz="9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38F7F-0131-97E6-F696-2A8B3888558C}"/>
              </a:ext>
            </a:extLst>
          </p:cNvPr>
          <p:cNvSpPr txBox="1"/>
          <p:nvPr/>
        </p:nvSpPr>
        <p:spPr>
          <a:xfrm>
            <a:off x="1273668" y="502473"/>
            <a:ext cx="6594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Twinkl Cursive Looped" panose="02000000000000000000" pitchFamily="2" charset="0"/>
              </a:rPr>
              <a:t>St John Fisher Catholic Voluntary Academy </a:t>
            </a:r>
          </a:p>
          <a:p>
            <a:pPr algn="ctr"/>
            <a:r>
              <a:rPr lang="en-GB" sz="2800" b="1" dirty="0">
                <a:latin typeface="Twinkl Cursive Looped" panose="02000000000000000000" pitchFamily="2" charset="0"/>
              </a:rPr>
              <a:t>Science Curriculum Road Map -  Chemistry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8A7DD53-13A0-ED19-86C1-1EB443A981C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80" y="160338"/>
            <a:ext cx="593149" cy="7681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0F3BFF9-FD89-D333-9543-096073701DFB}"/>
              </a:ext>
            </a:extLst>
          </p:cNvPr>
          <p:cNvSpPr/>
          <p:nvPr/>
        </p:nvSpPr>
        <p:spPr>
          <a:xfrm>
            <a:off x="1381542" y="4579199"/>
            <a:ext cx="978227" cy="835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winkl Cursive Looped" panose="02000000000000000000" pitchFamily="2" charset="0"/>
              </a:rPr>
              <a:t>Year 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5698C6-D173-319E-63E9-1B2CA206E904}"/>
              </a:ext>
            </a:extLst>
          </p:cNvPr>
          <p:cNvSpPr txBox="1"/>
          <p:nvPr/>
        </p:nvSpPr>
        <p:spPr>
          <a:xfrm>
            <a:off x="2759962" y="15517431"/>
            <a:ext cx="265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Twinkl Cursive Looped" panose="02000000000000000000" pitchFamily="2" charset="0"/>
              </a:rPr>
              <a:t>Know more, remember more, do more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951A05-A59A-4772-BF3B-A47E4E9F19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6723" y="13294478"/>
            <a:ext cx="2183191" cy="6726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1923AD-E4E7-430D-9038-C07B78A39E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9716" y="8996552"/>
            <a:ext cx="2182557" cy="6767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ECC2C9-7E53-4D3F-9BD9-18287C78FE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9190" y="11196863"/>
            <a:ext cx="2279035" cy="67671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A537060-7F5A-42E7-B6B9-0F66BF6BE15B}"/>
              </a:ext>
            </a:extLst>
          </p:cNvPr>
          <p:cNvSpPr txBox="1"/>
          <p:nvPr/>
        </p:nvSpPr>
        <p:spPr>
          <a:xfrm rot="16200000">
            <a:off x="124431" y="13716130"/>
            <a:ext cx="2083910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Everyday Materials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6D1387-E7C8-4FA1-9089-88174B13737D}"/>
              </a:ext>
            </a:extLst>
          </p:cNvPr>
          <p:cNvSpPr txBox="1"/>
          <p:nvPr/>
        </p:nvSpPr>
        <p:spPr>
          <a:xfrm>
            <a:off x="6496299" y="13244008"/>
            <a:ext cx="2461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winkl Cursive Looped" panose="02000000000000000000" pitchFamily="2" charset="0"/>
              </a:rPr>
              <a:t>Uses of Everyday Materials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D6FF5B-7C98-4E58-9352-790D318C0765}"/>
              </a:ext>
            </a:extLst>
          </p:cNvPr>
          <p:cNvSpPr txBox="1"/>
          <p:nvPr/>
        </p:nvSpPr>
        <p:spPr>
          <a:xfrm>
            <a:off x="3907428" y="11270055"/>
            <a:ext cx="3269282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Rocks and the Rock Cycle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87780C-9CDD-46FF-B6D5-10310CD36FA3}"/>
              </a:ext>
            </a:extLst>
          </p:cNvPr>
          <p:cNvSpPr txBox="1"/>
          <p:nvPr/>
        </p:nvSpPr>
        <p:spPr>
          <a:xfrm>
            <a:off x="4079292" y="9043909"/>
            <a:ext cx="270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 Cursive Looped" panose="02000000000000000000" pitchFamily="2" charset="0"/>
              </a:rPr>
              <a:t>States of Matter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B49875D-9693-437E-A61D-80FE52A107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242559">
            <a:off x="7750005" y="7990249"/>
            <a:ext cx="1607420" cy="49839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0CB191A-9971-49B4-AA3F-E5EB209808AB}"/>
              </a:ext>
            </a:extLst>
          </p:cNvPr>
          <p:cNvSpPr txBox="1"/>
          <p:nvPr/>
        </p:nvSpPr>
        <p:spPr>
          <a:xfrm>
            <a:off x="5169522" y="6759215"/>
            <a:ext cx="2939839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Properties and Changes of Materials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5827B5-34AB-42BA-B1B3-5EAC668CD82C}"/>
              </a:ext>
            </a:extLst>
          </p:cNvPr>
          <p:cNvSpPr txBox="1"/>
          <p:nvPr/>
        </p:nvSpPr>
        <p:spPr>
          <a:xfrm rot="5400000">
            <a:off x="562251" y="6300340"/>
            <a:ext cx="165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winkl Cursive Looped" panose="02000000000000000000" pitchFamily="2" charset="0"/>
              </a:rPr>
              <a:t>Consolidating Chemistry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A695159-B0E5-4599-8F95-14810A03509B}"/>
              </a:ext>
            </a:extLst>
          </p:cNvPr>
          <p:cNvSpPr/>
          <p:nvPr/>
        </p:nvSpPr>
        <p:spPr>
          <a:xfrm>
            <a:off x="4372366" y="14318909"/>
            <a:ext cx="1531835" cy="830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Asking simple questions and recognising that they can be answered in different ways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0FA2C4E-64B2-4DD3-8DB9-C48F32EDE018}"/>
              </a:ext>
            </a:extLst>
          </p:cNvPr>
          <p:cNvSpPr/>
          <p:nvPr/>
        </p:nvSpPr>
        <p:spPr>
          <a:xfrm>
            <a:off x="7977480" y="14043468"/>
            <a:ext cx="1354456" cy="787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Observing closely using simple equipment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32257E1-BE4D-45CB-80E4-BBEC3FF48403}"/>
              </a:ext>
            </a:extLst>
          </p:cNvPr>
          <p:cNvSpPr/>
          <p:nvPr/>
        </p:nvSpPr>
        <p:spPr>
          <a:xfrm>
            <a:off x="1015244" y="12283048"/>
            <a:ext cx="1303672" cy="635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Performing simple tests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56CC21A-CACD-4758-AE29-F2B6B9981AF0}"/>
              </a:ext>
            </a:extLst>
          </p:cNvPr>
          <p:cNvSpPr/>
          <p:nvPr/>
        </p:nvSpPr>
        <p:spPr>
          <a:xfrm>
            <a:off x="5740049" y="12204585"/>
            <a:ext cx="1214601" cy="610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Identifying and classifying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EAAC768-220A-4631-96F7-E75BA85FE942}"/>
              </a:ext>
            </a:extLst>
          </p:cNvPr>
          <p:cNvSpPr/>
          <p:nvPr/>
        </p:nvSpPr>
        <p:spPr>
          <a:xfrm>
            <a:off x="2506505" y="12211725"/>
            <a:ext cx="1246925" cy="830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Using observations and ideas to suggest answers to questions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51004E9-BE76-4E30-8802-7D78E44F9E55}"/>
              </a:ext>
            </a:extLst>
          </p:cNvPr>
          <p:cNvSpPr/>
          <p:nvPr/>
        </p:nvSpPr>
        <p:spPr>
          <a:xfrm>
            <a:off x="3133251" y="14308869"/>
            <a:ext cx="1099518" cy="834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Gathering and recording data to help answer questions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B3C07E4-7E78-4841-950B-3F554D32A251}"/>
              </a:ext>
            </a:extLst>
          </p:cNvPr>
          <p:cNvSpPr/>
          <p:nvPr/>
        </p:nvSpPr>
        <p:spPr>
          <a:xfrm>
            <a:off x="8329836" y="10436283"/>
            <a:ext cx="1275607" cy="806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Ask relevant questions and use different types of scientific enquiry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266AB45-EFC7-4B31-9142-E2ECA186BF9E}"/>
              </a:ext>
            </a:extLst>
          </p:cNvPr>
          <p:cNvSpPr/>
          <p:nvPr/>
        </p:nvSpPr>
        <p:spPr>
          <a:xfrm>
            <a:off x="6556190" y="9915067"/>
            <a:ext cx="1079875" cy="523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Set up simple practical enquiries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E39D549-E13C-464C-935A-66164A2EFEF1}"/>
              </a:ext>
            </a:extLst>
          </p:cNvPr>
          <p:cNvSpPr/>
          <p:nvPr/>
        </p:nvSpPr>
        <p:spPr>
          <a:xfrm>
            <a:off x="3636838" y="9909982"/>
            <a:ext cx="1173360" cy="530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Make systematic and carful observation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8A1DAF8-5D4D-4109-9E80-454DB2B72811}"/>
              </a:ext>
            </a:extLst>
          </p:cNvPr>
          <p:cNvSpPr/>
          <p:nvPr/>
        </p:nvSpPr>
        <p:spPr>
          <a:xfrm>
            <a:off x="2162443" y="9869673"/>
            <a:ext cx="1079285" cy="625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Take accurate measurements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ED53B27-BC44-4F67-99E5-8633AD832EF2}"/>
              </a:ext>
            </a:extLst>
          </p:cNvPr>
          <p:cNvSpPr/>
          <p:nvPr/>
        </p:nvSpPr>
        <p:spPr>
          <a:xfrm>
            <a:off x="2200910" y="7568483"/>
            <a:ext cx="1224553" cy="64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Gather record and present data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DD5EA2C-75CD-4498-BE80-6B3562EFB43B}"/>
              </a:ext>
            </a:extLst>
          </p:cNvPr>
          <p:cNvSpPr/>
          <p:nvPr/>
        </p:nvSpPr>
        <p:spPr>
          <a:xfrm>
            <a:off x="205383" y="11335657"/>
            <a:ext cx="1002541" cy="607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Make comparisons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6705649-457E-4DC9-BE62-8EDEF9E95B2F}"/>
              </a:ext>
            </a:extLst>
          </p:cNvPr>
          <p:cNvSpPr/>
          <p:nvPr/>
        </p:nvSpPr>
        <p:spPr>
          <a:xfrm>
            <a:off x="860599" y="7666908"/>
            <a:ext cx="653406" cy="642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Report on findings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1FE464D-694C-4484-B745-B1F1EF771A7E}"/>
              </a:ext>
            </a:extLst>
          </p:cNvPr>
          <p:cNvSpPr/>
          <p:nvPr/>
        </p:nvSpPr>
        <p:spPr>
          <a:xfrm>
            <a:off x="4980627" y="7612409"/>
            <a:ext cx="1298529" cy="680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Use a range of scientific equipment accurately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1DA049F-5D40-4B37-A54D-659ADA4E9E5C}"/>
              </a:ext>
            </a:extLst>
          </p:cNvPr>
          <p:cNvSpPr/>
          <p:nvPr/>
        </p:nvSpPr>
        <p:spPr>
          <a:xfrm>
            <a:off x="6525502" y="7618351"/>
            <a:ext cx="993851" cy="65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Use results to draw simple conclusions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74CE791-DA0C-42FD-A107-4C026796C6B3}"/>
              </a:ext>
            </a:extLst>
          </p:cNvPr>
          <p:cNvSpPr/>
          <p:nvPr/>
        </p:nvSpPr>
        <p:spPr>
          <a:xfrm>
            <a:off x="5177638" y="9888492"/>
            <a:ext cx="1169711" cy="541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Suggest improvements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2BAFCAE-BBEE-4E7D-91D6-0773FE7F31E0}"/>
              </a:ext>
            </a:extLst>
          </p:cNvPr>
          <p:cNvSpPr/>
          <p:nvPr/>
        </p:nvSpPr>
        <p:spPr>
          <a:xfrm>
            <a:off x="8267986" y="9497752"/>
            <a:ext cx="1267027" cy="548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Plan different types of scientific enquiries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D2EF731-6645-4E67-9A0C-61FD4A036BEB}"/>
              </a:ext>
            </a:extLst>
          </p:cNvPr>
          <p:cNvSpPr/>
          <p:nvPr/>
        </p:nvSpPr>
        <p:spPr>
          <a:xfrm>
            <a:off x="8510457" y="6877132"/>
            <a:ext cx="1180145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Recognise and control variables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F228E9F-186E-4E5F-8739-4D3B68FA5F0B}"/>
              </a:ext>
            </a:extLst>
          </p:cNvPr>
          <p:cNvSpPr/>
          <p:nvPr/>
        </p:nvSpPr>
        <p:spPr>
          <a:xfrm>
            <a:off x="7625966" y="5187169"/>
            <a:ext cx="1403144" cy="498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Take measurements using a range of scientific equipment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3970186-7BFB-4AD3-A64F-C6737EC5CE2E}"/>
              </a:ext>
            </a:extLst>
          </p:cNvPr>
          <p:cNvSpPr/>
          <p:nvPr/>
        </p:nvSpPr>
        <p:spPr>
          <a:xfrm>
            <a:off x="5894029" y="5162748"/>
            <a:ext cx="1355965" cy="515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Take repeat readings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F907F7A-E07F-46FE-BC9E-4CBA199DB2C6}"/>
              </a:ext>
            </a:extLst>
          </p:cNvPr>
          <p:cNvSpPr/>
          <p:nvPr/>
        </p:nvSpPr>
        <p:spPr>
          <a:xfrm>
            <a:off x="4085221" y="5090033"/>
            <a:ext cx="1454951" cy="701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Use scientific diagrams, labels, classification keys, tables and graphs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D776159-BE33-4B42-B30B-9FE8F3CD2D92}"/>
              </a:ext>
            </a:extLst>
          </p:cNvPr>
          <p:cNvSpPr/>
          <p:nvPr/>
        </p:nvSpPr>
        <p:spPr>
          <a:xfrm>
            <a:off x="1932135" y="5974995"/>
            <a:ext cx="1167370" cy="456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Use test results to make predictions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772AD0B-3009-44C7-BD3E-2C9431243DAC}"/>
              </a:ext>
            </a:extLst>
          </p:cNvPr>
          <p:cNvSpPr/>
          <p:nvPr/>
        </p:nvSpPr>
        <p:spPr>
          <a:xfrm>
            <a:off x="2328541" y="5370589"/>
            <a:ext cx="1255058" cy="451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Conclusions, causal relationships and explanations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3B14F2E-2F13-4D27-BE2F-A521C66E883A}"/>
              </a:ext>
            </a:extLst>
          </p:cNvPr>
          <p:cNvSpPr/>
          <p:nvPr/>
        </p:nvSpPr>
        <p:spPr>
          <a:xfrm>
            <a:off x="444634" y="7057694"/>
            <a:ext cx="774637" cy="419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Degrees of trust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6351885-193A-4A9D-8F96-0450B187B241}"/>
              </a:ext>
            </a:extLst>
          </p:cNvPr>
          <p:cNvSpPr/>
          <p:nvPr/>
        </p:nvSpPr>
        <p:spPr>
          <a:xfrm>
            <a:off x="193493" y="5052577"/>
            <a:ext cx="860439" cy="954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Twinkl Cursive Looped" panose="02000000000000000000" pitchFamily="2" charset="0"/>
              </a:rPr>
              <a:t>Supporting or refuting ideas and arguments</a:t>
            </a:r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24E86893-5641-4EB0-BA47-A6841435E54F}"/>
              </a:ext>
            </a:extLst>
          </p:cNvPr>
          <p:cNvSpPr/>
          <p:nvPr/>
        </p:nvSpPr>
        <p:spPr>
          <a:xfrm>
            <a:off x="100003" y="15396639"/>
            <a:ext cx="1214980" cy="1304868"/>
          </a:xfrm>
          <a:prstGeom prst="wedgeRoundRectCallout">
            <a:avLst>
              <a:gd name="adj1" fmla="val 71254"/>
              <a:gd name="adj2" fmla="val 3165"/>
              <a:gd name="adj3" fmla="val 16667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Distinguish between an object and the material it is made from.</a:t>
            </a:r>
          </a:p>
        </p:txBody>
      </p:sp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8B74417E-0DF3-4898-8A2C-008F73907EF2}"/>
              </a:ext>
            </a:extLst>
          </p:cNvPr>
          <p:cNvSpPr/>
          <p:nvPr/>
        </p:nvSpPr>
        <p:spPr>
          <a:xfrm>
            <a:off x="2032662" y="14138272"/>
            <a:ext cx="948290" cy="901017"/>
          </a:xfrm>
          <a:prstGeom prst="wedgeRoundRectCallout">
            <a:avLst>
              <a:gd name="adj1" fmla="val -36680"/>
              <a:gd name="adj2" fmla="val -103856"/>
              <a:gd name="adj3" fmla="val 16667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Identify and name everyday materials.</a:t>
            </a:r>
            <a:endParaRPr lang="en-GB" sz="1200" dirty="0">
              <a:latin typeface="Twinkl Cursive Looped" panose="02000000000000000000" pitchFamily="2" charset="0"/>
            </a:endParaRPr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BB20AA2E-10B4-4D34-A914-0E10ACA6B861}"/>
              </a:ext>
            </a:extLst>
          </p:cNvPr>
          <p:cNvSpPr/>
          <p:nvPr/>
        </p:nvSpPr>
        <p:spPr>
          <a:xfrm>
            <a:off x="159645" y="12978982"/>
            <a:ext cx="945279" cy="906501"/>
          </a:xfrm>
          <a:prstGeom prst="wedgeRoundRectCallout">
            <a:avLst>
              <a:gd name="adj1" fmla="val 74893"/>
              <a:gd name="adj2" fmla="val 36232"/>
              <a:gd name="adj3" fmla="val 16667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Describe simple physical properties.</a:t>
            </a:r>
          </a:p>
        </p:txBody>
      </p: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E6017385-0EA2-4D3B-A5BF-E9EECE9016B3}"/>
              </a:ext>
            </a:extLst>
          </p:cNvPr>
          <p:cNvSpPr/>
          <p:nvPr/>
        </p:nvSpPr>
        <p:spPr>
          <a:xfrm>
            <a:off x="4336847" y="12193905"/>
            <a:ext cx="1112483" cy="909803"/>
          </a:xfrm>
          <a:prstGeom prst="wedgeRoundRectCallou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Compare and groups together materials</a:t>
            </a:r>
          </a:p>
        </p:txBody>
      </p:sp>
      <p:sp>
        <p:nvSpPr>
          <p:cNvPr id="63" name="Speech Bubble: Rectangle with Corners Rounded 62">
            <a:extLst>
              <a:ext uri="{FF2B5EF4-FFF2-40B4-BE49-F238E27FC236}">
                <a16:creationId xmlns:a16="http://schemas.microsoft.com/office/drawing/2014/main" id="{D4D3A0A7-0ACD-4BC7-9F36-C9D65320D07C}"/>
              </a:ext>
            </a:extLst>
          </p:cNvPr>
          <p:cNvSpPr/>
          <p:nvPr/>
        </p:nvSpPr>
        <p:spPr>
          <a:xfrm>
            <a:off x="7053385" y="12140006"/>
            <a:ext cx="1410597" cy="876541"/>
          </a:xfrm>
          <a:prstGeom prst="wedgeRoundRectCallout">
            <a:avLst>
              <a:gd name="adj1" fmla="val -20833"/>
              <a:gd name="adj2" fmla="val 86597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Twinkl Cursive Looped" panose="02000000000000000000" pitchFamily="2" charset="0"/>
              </a:rPr>
              <a:t>Identify and compare the suitability of materials</a:t>
            </a: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60D5D496-ABCB-4CFD-85F0-2AB636364313}"/>
              </a:ext>
            </a:extLst>
          </p:cNvPr>
          <p:cNvSpPr/>
          <p:nvPr/>
        </p:nvSpPr>
        <p:spPr>
          <a:xfrm>
            <a:off x="6294618" y="14198589"/>
            <a:ext cx="1428810" cy="945262"/>
          </a:xfrm>
          <a:prstGeom prst="wedgeRoundRectCallout">
            <a:avLst>
              <a:gd name="adj1" fmla="val -10767"/>
              <a:gd name="adj2" fmla="val -96106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Find out how the shapes of some solid objects can be changed</a:t>
            </a:r>
          </a:p>
        </p:txBody>
      </p:sp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ED957D70-E8BF-4C33-BF35-F6C709F98B01}"/>
              </a:ext>
            </a:extLst>
          </p:cNvPr>
          <p:cNvSpPr/>
          <p:nvPr/>
        </p:nvSpPr>
        <p:spPr>
          <a:xfrm>
            <a:off x="6066156" y="10610850"/>
            <a:ext cx="1657272" cy="542953"/>
          </a:xfrm>
          <a:prstGeom prst="wedgeRoundRect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Compare and group together different kinds of rocks</a:t>
            </a:r>
          </a:p>
        </p:txBody>
      </p:sp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id="{46341AA4-AA7A-4650-8053-20F56A3727AA}"/>
              </a:ext>
            </a:extLst>
          </p:cNvPr>
          <p:cNvSpPr/>
          <p:nvPr/>
        </p:nvSpPr>
        <p:spPr>
          <a:xfrm>
            <a:off x="3907427" y="10521313"/>
            <a:ext cx="1745830" cy="605749"/>
          </a:xfrm>
          <a:prstGeom prst="wedgeRoundRect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Recognise that soils are made from rocks and organic matter</a:t>
            </a:r>
          </a:p>
        </p:txBody>
      </p:sp>
      <p:sp>
        <p:nvSpPr>
          <p:cNvPr id="69" name="Speech Bubble: Rectangle with Corners Rounded 68">
            <a:extLst>
              <a:ext uri="{FF2B5EF4-FFF2-40B4-BE49-F238E27FC236}">
                <a16:creationId xmlns:a16="http://schemas.microsoft.com/office/drawing/2014/main" id="{19168405-B718-4995-9F25-12F324C8FBFE}"/>
              </a:ext>
            </a:extLst>
          </p:cNvPr>
          <p:cNvSpPr/>
          <p:nvPr/>
        </p:nvSpPr>
        <p:spPr>
          <a:xfrm>
            <a:off x="2107987" y="10552193"/>
            <a:ext cx="1548994" cy="580853"/>
          </a:xfrm>
          <a:prstGeom prst="wedgeRoundRect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Describe in simple terms how fossils are formed</a:t>
            </a:r>
          </a:p>
        </p:txBody>
      </p:sp>
      <p:sp>
        <p:nvSpPr>
          <p:cNvPr id="70" name="Speech Bubble: Rectangle with Corners Rounded 69">
            <a:extLst>
              <a:ext uri="{FF2B5EF4-FFF2-40B4-BE49-F238E27FC236}">
                <a16:creationId xmlns:a16="http://schemas.microsoft.com/office/drawing/2014/main" id="{C8A2FD07-E206-4D6C-AD1E-FB50CC00ADBF}"/>
              </a:ext>
            </a:extLst>
          </p:cNvPr>
          <p:cNvSpPr/>
          <p:nvPr/>
        </p:nvSpPr>
        <p:spPr>
          <a:xfrm>
            <a:off x="1612360" y="8237499"/>
            <a:ext cx="1285825" cy="675236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Compare and group solids, liquids and gases</a:t>
            </a:r>
          </a:p>
        </p:txBody>
      </p:sp>
      <p:sp>
        <p:nvSpPr>
          <p:cNvPr id="71" name="Speech Bubble: Rectangle with Corners Rounded 70">
            <a:extLst>
              <a:ext uri="{FF2B5EF4-FFF2-40B4-BE49-F238E27FC236}">
                <a16:creationId xmlns:a16="http://schemas.microsoft.com/office/drawing/2014/main" id="{415BB654-4DAA-4F39-87EA-E33ECB356B74}"/>
              </a:ext>
            </a:extLst>
          </p:cNvPr>
          <p:cNvSpPr/>
          <p:nvPr/>
        </p:nvSpPr>
        <p:spPr>
          <a:xfrm>
            <a:off x="3188539" y="8233986"/>
            <a:ext cx="1846125" cy="750773"/>
          </a:xfrm>
          <a:prstGeom prst="wedgeRoundRectCallout">
            <a:avLst>
              <a:gd name="adj1" fmla="val -34685"/>
              <a:gd name="adj2" fmla="val 6503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Observe that materials change state when they are heated or cooled</a:t>
            </a:r>
          </a:p>
        </p:txBody>
      </p:sp>
      <p:sp>
        <p:nvSpPr>
          <p:cNvPr id="72" name="Speech Bubble: Rectangle with Corners Rounded 71">
            <a:extLst>
              <a:ext uri="{FF2B5EF4-FFF2-40B4-BE49-F238E27FC236}">
                <a16:creationId xmlns:a16="http://schemas.microsoft.com/office/drawing/2014/main" id="{EE7A1ED7-DAB9-41E9-B2F6-8B61A4A23DED}"/>
              </a:ext>
            </a:extLst>
          </p:cNvPr>
          <p:cNvSpPr/>
          <p:nvPr/>
        </p:nvSpPr>
        <p:spPr>
          <a:xfrm>
            <a:off x="5238649" y="8354844"/>
            <a:ext cx="2396976" cy="595395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Identify the part played by evaporation and condensation in the water cycle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12553F1-5D95-4E77-87D9-329BFAD9AFCB}"/>
              </a:ext>
            </a:extLst>
          </p:cNvPr>
          <p:cNvSpPr/>
          <p:nvPr/>
        </p:nvSpPr>
        <p:spPr>
          <a:xfrm>
            <a:off x="7231412" y="6033540"/>
            <a:ext cx="1895786" cy="667847"/>
          </a:xfrm>
          <a:prstGeom prst="wedgeRoundRectCallout">
            <a:avLst/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Compare and group together everyday materials on the basis of their properties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E210275-FF4D-4F88-91D1-FA43CC8BEC60}"/>
              </a:ext>
            </a:extLst>
          </p:cNvPr>
          <p:cNvSpPr/>
          <p:nvPr/>
        </p:nvSpPr>
        <p:spPr>
          <a:xfrm>
            <a:off x="4883180" y="5812601"/>
            <a:ext cx="2112452" cy="903434"/>
          </a:xfrm>
          <a:prstGeom prst="wedgeRoundRectCallout">
            <a:avLst/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Know that some materials will dissolve in liquid to form a solution. Describe how to recover the substance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A28DCFB-5D25-4F70-9F6E-32665A2900B3}"/>
              </a:ext>
            </a:extLst>
          </p:cNvPr>
          <p:cNvSpPr/>
          <p:nvPr/>
        </p:nvSpPr>
        <p:spPr>
          <a:xfrm>
            <a:off x="3503157" y="6074867"/>
            <a:ext cx="1232571" cy="682631"/>
          </a:xfrm>
          <a:prstGeom prst="wedgeRoundRectCallout">
            <a:avLst/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Twinkl Cursive Looped" panose="02000000000000000000" pitchFamily="2" charset="0"/>
              </a:rPr>
              <a:t>Decide how mixtures might be separated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B3E91BB-6686-4354-9D69-87FCB2C39079}"/>
              </a:ext>
            </a:extLst>
          </p:cNvPr>
          <p:cNvSpPr/>
          <p:nvPr/>
        </p:nvSpPr>
        <p:spPr>
          <a:xfrm>
            <a:off x="3697514" y="7414789"/>
            <a:ext cx="1179766" cy="619446"/>
          </a:xfrm>
          <a:prstGeom prst="wedgeRoundRectCallout">
            <a:avLst>
              <a:gd name="adj1" fmla="val -18147"/>
              <a:gd name="adj2" fmla="val -80505"/>
              <a:gd name="adj3" fmla="val 16667"/>
            </a:avLst>
          </a:prstGeom>
          <a:noFill/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Twinkl Cursive Looped" panose="02000000000000000000" pitchFamily="2" charset="0"/>
              </a:rPr>
              <a:t>Reversible change and irreversible change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EB5852476A3A489EDA5306EF231635" ma:contentTypeVersion="20" ma:contentTypeDescription="Create a new document." ma:contentTypeScope="" ma:versionID="4a768996524d236fdb40be2ae84c36a6">
  <xsd:schema xmlns:xsd="http://www.w3.org/2001/XMLSchema" xmlns:xs="http://www.w3.org/2001/XMLSchema" xmlns:p="http://schemas.microsoft.com/office/2006/metadata/properties" xmlns:ns2="afa69c06-a8e0-4371-8737-0b4f1464887e" xmlns:ns3="b4dd3141-41ff-4b3c-a91c-e12aea7d4cac" targetNamespace="http://schemas.microsoft.com/office/2006/metadata/properties" ma:root="true" ma:fieldsID="e79775fb3abb1f5c5ba18bcbd019b8f7" ns2:_="" ns3:_="">
    <xsd:import namespace="afa69c06-a8e0-4371-8737-0b4f1464887e"/>
    <xsd:import namespace="b4dd3141-41ff-4b3c-a91c-e12aea7d4c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p068ef3d3caf43ff84150e3bb361b3a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69c06-a8e0-4371-8737-0b4f146488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da33314-abb7-4c07-9d66-bfa8aefd03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d3141-41ff-4b3c-a91c-e12aea7d4c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c9efe08-dd58-4c0f-a095-ad97b3d4c5f1}" ma:internalName="TaxCatchAll" ma:showField="CatchAllData" ma:web="b4dd3141-41ff-4b3c-a91c-e12aea7d4c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068ef3d3caf43ff84150e3bb361b3aa" ma:index="27" nillable="true" ma:taxonomy="true" ma:internalName="p068ef3d3caf43ff84150e3bb361b3aa" ma:taxonomyFieldName="Staff_x0020_Category" ma:displayName="Staff Category" ma:fieldId="{9068ef3d-3caf-43ff-8415-0e3bb361b3aa}" ma:sspId="eda33314-abb7-4c07-9d66-bfa8aefd0393" ma:termSetId="b77e6b9d-4fee-40c5-aa17-1156e3d83b7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dd3141-41ff-4b3c-a91c-e12aea7d4cac" xsi:nil="true"/>
    <lcf76f155ced4ddcb4097134ff3c332f xmlns="afa69c06-a8e0-4371-8737-0b4f1464887e">
      <Terms xmlns="http://schemas.microsoft.com/office/infopath/2007/PartnerControls"/>
    </lcf76f155ced4ddcb4097134ff3c332f>
    <p068ef3d3caf43ff84150e3bb361b3aa xmlns="b4dd3141-41ff-4b3c-a91c-e12aea7d4cac">
      <Terms xmlns="http://schemas.microsoft.com/office/infopath/2007/PartnerControls"/>
    </p068ef3d3caf43ff84150e3bb361b3aa>
  </documentManagement>
</p:properties>
</file>

<file path=customXml/itemProps1.xml><?xml version="1.0" encoding="utf-8"?>
<ds:datastoreItem xmlns:ds="http://schemas.openxmlformats.org/officeDocument/2006/customXml" ds:itemID="{1C9D9007-6001-4DCB-A2BB-BC189FB94686}"/>
</file>

<file path=customXml/itemProps2.xml><?xml version="1.0" encoding="utf-8"?>
<ds:datastoreItem xmlns:ds="http://schemas.openxmlformats.org/officeDocument/2006/customXml" ds:itemID="{A87B7501-3212-41B3-ACC0-82CD20C6AA09}"/>
</file>

<file path=customXml/itemProps3.xml><?xml version="1.0" encoding="utf-8"?>
<ds:datastoreItem xmlns:ds="http://schemas.openxmlformats.org/officeDocument/2006/customXml" ds:itemID="{D6E3466C-13C8-4CC6-84DD-FB1D384E660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349</Words>
  <Application>Microsoft Office PowerPoint</Application>
  <PresentationFormat>Custom</PresentationFormat>
  <Paragraphs>62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Twinkl Cursive Looped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Orton</dc:creator>
  <cp:lastModifiedBy>M Durning</cp:lastModifiedBy>
  <cp:revision>32</cp:revision>
  <cp:lastPrinted>2019-11-15T14:46:57Z</cp:lastPrinted>
  <dcterms:created xsi:type="dcterms:W3CDTF">2018-02-08T08:28:53Z</dcterms:created>
  <dcterms:modified xsi:type="dcterms:W3CDTF">2023-11-02T11:25:29Z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0x01010079EB5852476A3A489EDA5306EF231635</vt:lpwstr>
  </property>
  <property fmtid="{D5CDD505-2E9C-101B-9397-08002B2CF9AE}" pid="3" name="MediaServiceImageTags">
    <vt:lpwstr/>
  </property>
  <property fmtid="{D5CDD505-2E9C-101B-9397-08002B2CF9AE}" pid="4" name="Staff Category">
    <vt:lpwstr/>
  </property>
</Properties>
</file>