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63" r:id="rId2"/>
    <p:sldId id="256" r:id="rId3"/>
    <p:sldId id="257" r:id="rId4"/>
    <p:sldId id="258" r:id="rId5"/>
    <p:sldId id="259" r:id="rId6"/>
    <p:sldId id="260" r:id="rId7"/>
    <p:sldId id="261" r:id="rId8"/>
    <p:sldId id="262" r:id="rId9"/>
  </p:sldIdLst>
  <p:sldSz cx="9144000" cy="6858000" type="screen4x3"/>
  <p:notesSz cx="9906000" cy="6794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29" autoAdjust="0"/>
    <p:restoredTop sz="63858" autoAdjust="0"/>
  </p:normalViewPr>
  <p:slideViewPr>
    <p:cSldViewPr>
      <p:cViewPr varScale="1">
        <p:scale>
          <a:sx n="74" d="100"/>
          <a:sy n="74" d="100"/>
        </p:scale>
        <p:origin x="66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92600" cy="339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11108" y="0"/>
            <a:ext cx="4292600" cy="339725"/>
          </a:xfrm>
          <a:prstGeom prst="rect">
            <a:avLst/>
          </a:prstGeom>
        </p:spPr>
        <p:txBody>
          <a:bodyPr vert="horz" lIns="91440" tIns="45720" rIns="91440" bIns="45720" rtlCol="0"/>
          <a:lstStyle>
            <a:lvl1pPr algn="r">
              <a:defRPr sz="1200"/>
            </a:lvl1pPr>
          </a:lstStyle>
          <a:p>
            <a:fld id="{59D58699-E52A-4F73-A47D-1443C49354EC}" type="datetimeFigureOut">
              <a:rPr lang="en-GB" smtClean="0"/>
              <a:t>27/04/2015</a:t>
            </a:fld>
            <a:endParaRPr lang="en-GB"/>
          </a:p>
        </p:txBody>
      </p:sp>
      <p:sp>
        <p:nvSpPr>
          <p:cNvPr id="4" name="Footer Placeholder 3"/>
          <p:cNvSpPr>
            <a:spLocks noGrp="1"/>
          </p:cNvSpPr>
          <p:nvPr>
            <p:ph type="ftr" sz="quarter" idx="2"/>
          </p:nvPr>
        </p:nvSpPr>
        <p:spPr>
          <a:xfrm>
            <a:off x="0" y="6453596"/>
            <a:ext cx="4292600" cy="33972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11108" y="6453596"/>
            <a:ext cx="4292600" cy="339725"/>
          </a:xfrm>
          <a:prstGeom prst="rect">
            <a:avLst/>
          </a:prstGeom>
        </p:spPr>
        <p:txBody>
          <a:bodyPr vert="horz" lIns="91440" tIns="45720" rIns="91440" bIns="45720" rtlCol="0" anchor="b"/>
          <a:lstStyle>
            <a:lvl1pPr algn="r">
              <a:defRPr sz="1200"/>
            </a:lvl1pPr>
          </a:lstStyle>
          <a:p>
            <a:fld id="{6C574F92-CB6F-42F7-920F-34A201084CCD}" type="slidenum">
              <a:rPr lang="en-GB" smtClean="0"/>
              <a:t>‹#›</a:t>
            </a:fld>
            <a:endParaRPr lang="en-GB"/>
          </a:p>
        </p:txBody>
      </p:sp>
    </p:spTree>
    <p:extLst>
      <p:ext uri="{BB962C8B-B14F-4D97-AF65-F5344CB8AC3E}">
        <p14:creationId xmlns:p14="http://schemas.microsoft.com/office/powerpoint/2010/main" val="3339004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92600" cy="339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11108" y="0"/>
            <a:ext cx="4292600" cy="339725"/>
          </a:xfrm>
          <a:prstGeom prst="rect">
            <a:avLst/>
          </a:prstGeom>
        </p:spPr>
        <p:txBody>
          <a:bodyPr vert="horz" lIns="91440" tIns="45720" rIns="91440" bIns="45720" rtlCol="0"/>
          <a:lstStyle>
            <a:lvl1pPr algn="r">
              <a:defRPr sz="1200"/>
            </a:lvl1pPr>
          </a:lstStyle>
          <a:p>
            <a:fld id="{38A5F93E-1F31-430F-8D68-8DF7E9D86115}" type="datetimeFigureOut">
              <a:rPr lang="en-GB" smtClean="0"/>
              <a:t>27/04/2015</a:t>
            </a:fld>
            <a:endParaRPr lang="en-GB"/>
          </a:p>
        </p:txBody>
      </p:sp>
      <p:sp>
        <p:nvSpPr>
          <p:cNvPr id="4" name="Slide Image Placeholder 3"/>
          <p:cNvSpPr>
            <a:spLocks noGrp="1" noRot="1" noChangeAspect="1"/>
          </p:cNvSpPr>
          <p:nvPr>
            <p:ph type="sldImg" idx="2"/>
          </p:nvPr>
        </p:nvSpPr>
        <p:spPr>
          <a:xfrm>
            <a:off x="3254375" y="509588"/>
            <a:ext cx="3397250" cy="2547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0600" y="3227388"/>
            <a:ext cx="7924800" cy="30575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453596"/>
            <a:ext cx="4292600" cy="3397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11108" y="6453596"/>
            <a:ext cx="4292600" cy="339725"/>
          </a:xfrm>
          <a:prstGeom prst="rect">
            <a:avLst/>
          </a:prstGeom>
        </p:spPr>
        <p:txBody>
          <a:bodyPr vert="horz" lIns="91440" tIns="45720" rIns="91440" bIns="45720" rtlCol="0" anchor="b"/>
          <a:lstStyle>
            <a:lvl1pPr algn="r">
              <a:defRPr sz="1200"/>
            </a:lvl1pPr>
          </a:lstStyle>
          <a:p>
            <a:fld id="{BE5FC19A-471C-41C0-A193-010B341DF6AA}" type="slidenum">
              <a:rPr lang="en-GB" smtClean="0"/>
              <a:t>‹#›</a:t>
            </a:fld>
            <a:endParaRPr lang="en-GB"/>
          </a:p>
        </p:txBody>
      </p:sp>
    </p:spTree>
    <p:extLst>
      <p:ext uri="{BB962C8B-B14F-4D97-AF65-F5344CB8AC3E}">
        <p14:creationId xmlns:p14="http://schemas.microsoft.com/office/powerpoint/2010/main" val="3490911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E5FC19A-471C-41C0-A193-010B341DF6AA}" type="slidenum">
              <a:rPr lang="en-GB" smtClean="0"/>
              <a:pPr/>
              <a:t>1</a:t>
            </a:fld>
            <a:endParaRPr lang="en-GB"/>
          </a:p>
        </p:txBody>
      </p:sp>
    </p:spTree>
    <p:extLst>
      <p:ext uri="{BB962C8B-B14F-4D97-AF65-F5344CB8AC3E}">
        <p14:creationId xmlns:p14="http://schemas.microsoft.com/office/powerpoint/2010/main" val="4056557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D2E1021-BA62-4AF9-84C3-27591CED3692}" type="datetimeFigureOut">
              <a:rPr lang="en-GB" smtClean="0"/>
              <a:pPr/>
              <a:t>27/04/2015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2E1021-BA62-4AF9-84C3-27591CED3692}" type="datetimeFigureOut">
              <a:rPr lang="en-GB" smtClean="0"/>
              <a:pPr/>
              <a:t>27/04/2015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2E1021-BA62-4AF9-84C3-27591CED3692}" type="datetimeFigureOut">
              <a:rPr lang="en-GB" smtClean="0"/>
              <a:pPr/>
              <a:t>27/04/2015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2E1021-BA62-4AF9-84C3-27591CED3692}" type="datetimeFigureOut">
              <a:rPr lang="en-GB" smtClean="0"/>
              <a:pPr/>
              <a:t>27/04/2015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2E1021-BA62-4AF9-84C3-27591CED3692}" type="datetimeFigureOut">
              <a:rPr lang="en-GB" smtClean="0"/>
              <a:pPr/>
              <a:t>27/04/2015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D2E1021-BA62-4AF9-84C3-27591CED3692}" type="datetimeFigureOut">
              <a:rPr lang="en-GB" smtClean="0"/>
              <a:pPr/>
              <a:t>27/04/2015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D2E1021-BA62-4AF9-84C3-27591CED3692}" type="datetimeFigureOut">
              <a:rPr lang="en-GB" smtClean="0"/>
              <a:pPr/>
              <a:t>27/04/2015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D2E1021-BA62-4AF9-84C3-27591CED3692}" type="datetimeFigureOut">
              <a:rPr lang="en-GB" smtClean="0"/>
              <a:pPr/>
              <a:t>27/04/2015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E1021-BA62-4AF9-84C3-27591CED3692}" type="datetimeFigureOut">
              <a:rPr lang="en-GB" smtClean="0"/>
              <a:pPr/>
              <a:t>27/04/2015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2E1021-BA62-4AF9-84C3-27591CED3692}" type="datetimeFigureOut">
              <a:rPr lang="en-GB" smtClean="0"/>
              <a:pPr/>
              <a:t>27/04/2015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2E1021-BA62-4AF9-84C3-27591CED3692}" type="datetimeFigureOut">
              <a:rPr lang="en-GB" smtClean="0"/>
              <a:pPr/>
              <a:t>27/04/2015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E1021-BA62-4AF9-84C3-27591CED3692}" type="datetimeFigureOut">
              <a:rPr lang="en-GB" smtClean="0"/>
              <a:pPr/>
              <a:t>27/04/2015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4DF1A1-8BB0-4B81-933C-0393B246E53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18" Type="http://schemas.openxmlformats.org/officeDocument/2006/relationships/slide" Target="slide4.xml"/><Relationship Id="rId3" Type="http://schemas.openxmlformats.org/officeDocument/2006/relationships/hyperlink" Target="../Hyperlinks/Subtraction%20exchanging.pptx" TargetMode="External"/><Relationship Id="rId21" Type="http://schemas.openxmlformats.org/officeDocument/2006/relationships/slide" Target="slide7.xml"/><Relationship Id="rId7" Type="http://schemas.openxmlformats.org/officeDocument/2006/relationships/hyperlink" Target="../Hyperlinks/Subtraction%20models.pptx" TargetMode="External"/><Relationship Id="rId12" Type="http://schemas.openxmlformats.org/officeDocument/2006/relationships/hyperlink" Target="../Hyperlinks/difference%20and%20take%20away%20on%20a%20number%20line.ppt" TargetMode="External"/><Relationship Id="rId17" Type="http://schemas.openxmlformats.org/officeDocument/2006/relationships/slide" Target="slide3.xml"/><Relationship Id="rId25" Type="http://schemas.openxmlformats.org/officeDocument/2006/relationships/hyperlink" Target="https://www.ncetm.org.uk/resources/40534" TargetMode="External"/><Relationship Id="rId2" Type="http://schemas.openxmlformats.org/officeDocument/2006/relationships/hyperlink" Target="../Hyperlinks/Subtraction%20counters.pptx" TargetMode="External"/><Relationship Id="rId16" Type="http://schemas.openxmlformats.org/officeDocument/2006/relationships/image" Target="../media/image14.png"/><Relationship Id="rId20"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0.png"/><Relationship Id="rId24" Type="http://schemas.openxmlformats.org/officeDocument/2006/relationships/hyperlink" Target="https://www.ncetm.org.uk/resources/40532" TargetMode="External"/><Relationship Id="rId5" Type="http://schemas.openxmlformats.org/officeDocument/2006/relationships/image" Target="../media/image5.png"/><Relationship Id="rId15" Type="http://schemas.openxmlformats.org/officeDocument/2006/relationships/image" Target="../media/image13.png"/><Relationship Id="rId23" Type="http://schemas.openxmlformats.org/officeDocument/2006/relationships/slide" Target="slide8.xml"/><Relationship Id="rId10" Type="http://schemas.openxmlformats.org/officeDocument/2006/relationships/image" Target="../media/image9.png"/><Relationship Id="rId19" Type="http://schemas.openxmlformats.org/officeDocument/2006/relationships/hyperlink" Target="Extra%20page%20sub123.docx" TargetMode="External"/><Relationship Id="rId4" Type="http://schemas.openxmlformats.org/officeDocument/2006/relationships/hyperlink" Target="../Hyperlinks/Bar%20model%20for%20subtraction.pptx" TargetMode="External"/><Relationship Id="rId9" Type="http://schemas.openxmlformats.org/officeDocument/2006/relationships/image" Target="../media/image8.png"/><Relationship Id="rId14" Type="http://schemas.openxmlformats.org/officeDocument/2006/relationships/image" Target="../media/image12.png"/><Relationship Id="rId22" Type="http://schemas.openxmlformats.org/officeDocument/2006/relationships/slide" Target="slide6.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643050"/>
            <a:ext cx="8229600" cy="3582990"/>
          </a:xfrm>
        </p:spPr>
        <p:txBody>
          <a:bodyPr>
            <a:normAutofit/>
          </a:bodyPr>
          <a:lstStyle/>
          <a:p>
            <a:r>
              <a:rPr lang="en-GB" dirty="0" smtClean="0"/>
              <a:t>Calculation Policy</a:t>
            </a:r>
            <a:br>
              <a:rPr lang="en-GB" dirty="0" smtClean="0"/>
            </a:br>
            <a:r>
              <a:rPr lang="en-GB" dirty="0" smtClean="0"/>
              <a:t>Subtraction – Years 1-3</a:t>
            </a:r>
            <a:endParaRPr lang="en-GB" dirty="0"/>
          </a:p>
        </p:txBody>
      </p:sp>
      <p:pic>
        <p:nvPicPr>
          <p:cNvPr id="3" name="Picture 3"/>
          <p:cNvPicPr>
            <a:picLocks noChangeAspect="1" noChangeArrowheads="1"/>
          </p:cNvPicPr>
          <p:nvPr/>
        </p:nvPicPr>
        <p:blipFill>
          <a:blip r:embed="rId3"/>
          <a:srcRect/>
          <a:stretch>
            <a:fillRect/>
          </a:stretch>
        </p:blipFill>
        <p:spPr bwMode="auto">
          <a:xfrm>
            <a:off x="3203848" y="4636656"/>
            <a:ext cx="2880321" cy="936104"/>
          </a:xfrm>
          <a:prstGeom prst="rect">
            <a:avLst/>
          </a:prstGeom>
          <a:noFill/>
          <a:ln w="9525">
            <a:noFill/>
            <a:miter lim="800000"/>
            <a:headEnd/>
            <a:tailEnd/>
          </a:ln>
          <a:effectLst/>
        </p:spPr>
      </p:pic>
      <p:pic>
        <p:nvPicPr>
          <p:cNvPr id="5" name="Picture 4"/>
          <p:cNvPicPr>
            <a:picLocks noChangeAspect="1"/>
          </p:cNvPicPr>
          <p:nvPr/>
        </p:nvPicPr>
        <p:blipFill>
          <a:blip r:embed="rId4"/>
          <a:stretch>
            <a:fillRect/>
          </a:stretch>
        </p:blipFill>
        <p:spPr>
          <a:xfrm>
            <a:off x="7585207" y="405612"/>
            <a:ext cx="1072989" cy="1255885"/>
          </a:xfrm>
          <a:prstGeom prst="rect">
            <a:avLst/>
          </a:prstGeom>
        </p:spPr>
      </p:pic>
      <p:pic>
        <p:nvPicPr>
          <p:cNvPr id="6" name="Picture 5"/>
          <p:cNvPicPr>
            <a:picLocks noChangeAspect="1"/>
          </p:cNvPicPr>
          <p:nvPr/>
        </p:nvPicPr>
        <p:blipFill>
          <a:blip r:embed="rId5"/>
          <a:stretch>
            <a:fillRect/>
          </a:stretch>
        </p:blipFill>
        <p:spPr>
          <a:xfrm>
            <a:off x="464316" y="405612"/>
            <a:ext cx="2152075" cy="1225402"/>
          </a:xfrm>
          <a:prstGeom prst="rect">
            <a:avLst/>
          </a:prstGeom>
        </p:spPr>
      </p:pic>
      <p:pic>
        <p:nvPicPr>
          <p:cNvPr id="7" name="Picture 6"/>
          <p:cNvPicPr>
            <a:picLocks noChangeAspect="1"/>
          </p:cNvPicPr>
          <p:nvPr/>
        </p:nvPicPr>
        <p:blipFill>
          <a:blip r:embed="rId6"/>
          <a:stretch>
            <a:fillRect/>
          </a:stretch>
        </p:blipFill>
        <p:spPr>
          <a:xfrm>
            <a:off x="3973390" y="467202"/>
            <a:ext cx="1341236" cy="1658256"/>
          </a:xfrm>
          <a:prstGeom prst="rect">
            <a:avLst/>
          </a:prstGeom>
        </p:spPr>
      </p:pic>
    </p:spTree>
    <p:extLst>
      <p:ext uri="{BB962C8B-B14F-4D97-AF65-F5344CB8AC3E}">
        <p14:creationId xmlns:p14="http://schemas.microsoft.com/office/powerpoint/2010/main" val="4257883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36679128"/>
              </p:ext>
            </p:extLst>
          </p:nvPr>
        </p:nvGraphicFramePr>
        <p:xfrm>
          <a:off x="107504" y="116632"/>
          <a:ext cx="8856984" cy="6629400"/>
        </p:xfrm>
        <a:graphic>
          <a:graphicData uri="http://schemas.openxmlformats.org/drawingml/2006/table">
            <a:tbl>
              <a:tblPr firstRow="1" bandRow="1">
                <a:tableStyleId>{5940675A-B579-460E-94D1-54222C63F5DA}</a:tableStyleId>
              </a:tblPr>
              <a:tblGrid>
                <a:gridCol w="2808312"/>
                <a:gridCol w="3240360"/>
                <a:gridCol w="2808312"/>
              </a:tblGrid>
              <a:tr h="216024">
                <a:tc>
                  <a:txBody>
                    <a:bodyPr/>
                    <a:lstStyle/>
                    <a:p>
                      <a:pPr algn="ctr"/>
                      <a:r>
                        <a:rPr lang="en-GB" b="1" dirty="0" smtClean="0"/>
                        <a:t>Year</a:t>
                      </a:r>
                      <a:r>
                        <a:rPr lang="en-GB" b="1" baseline="0" dirty="0" smtClean="0"/>
                        <a:t> 1</a:t>
                      </a:r>
                      <a:endParaRPr lang="en-GB" b="1" dirty="0"/>
                    </a:p>
                  </a:txBody>
                  <a:tcPr/>
                </a:tc>
                <a:tc>
                  <a:txBody>
                    <a:bodyPr/>
                    <a:lstStyle/>
                    <a:p>
                      <a:pPr algn="ctr"/>
                      <a:r>
                        <a:rPr lang="en-GB" b="1" dirty="0" smtClean="0"/>
                        <a:t>Year</a:t>
                      </a:r>
                      <a:r>
                        <a:rPr lang="en-GB" b="1" baseline="0" dirty="0" smtClean="0"/>
                        <a:t> 2</a:t>
                      </a:r>
                      <a:endParaRPr lang="en-GB" b="1" dirty="0"/>
                    </a:p>
                  </a:txBody>
                  <a:tcPr/>
                </a:tc>
                <a:tc>
                  <a:txBody>
                    <a:bodyPr/>
                    <a:lstStyle/>
                    <a:p>
                      <a:pPr algn="ctr"/>
                      <a:r>
                        <a:rPr lang="en-GB" b="1" dirty="0" smtClean="0"/>
                        <a:t>Year</a:t>
                      </a:r>
                      <a:r>
                        <a:rPr lang="en-GB" b="1" baseline="0" dirty="0" smtClean="0"/>
                        <a:t> 3</a:t>
                      </a:r>
                      <a:endParaRPr lang="en-GB" b="1" dirty="0"/>
                    </a:p>
                  </a:txBody>
                  <a:tcPr/>
                </a:tc>
              </a:tr>
              <a:tr h="5767264">
                <a:tc>
                  <a:txBody>
                    <a:bodyPr/>
                    <a:lstStyle/>
                    <a:p>
                      <a:r>
                        <a:rPr lang="en-GB" sz="1000" baseline="0" dirty="0" smtClean="0"/>
                        <a:t>Missing number problems e.g. 7 = □ - 9; 20 - □ = 9; 15 – 9 = □; □ - □ = 11; 16 – 0 =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Use concrete objects and pictorial representations. If appropriate, progress from using number lines with every number shown to number lines with significant numbers shown.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Understand subtraction as take-away: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endParaRPr lang="en-GB" sz="1000" dirty="0" smtClean="0"/>
                    </a:p>
                    <a:p>
                      <a:endParaRPr lang="en-GB" sz="1000" dirty="0" smtClean="0"/>
                    </a:p>
                    <a:p>
                      <a:r>
                        <a:rPr lang="en-GB" sz="1000" dirty="0" smtClean="0"/>
                        <a:t>Understand</a:t>
                      </a:r>
                      <a:r>
                        <a:rPr lang="en-GB" sz="1000" baseline="0" dirty="0" smtClean="0"/>
                        <a:t> subtraction as finding the difference:</a:t>
                      </a:r>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baseline="0" dirty="0" smtClean="0"/>
                    </a:p>
                    <a:p>
                      <a:endParaRPr lang="en-GB" sz="1000" baseline="0" dirty="0" smtClean="0"/>
                    </a:p>
                    <a:p>
                      <a:endParaRPr lang="en-GB" sz="1000" baseline="0" dirty="0" smtClean="0"/>
                    </a:p>
                    <a:p>
                      <a:endParaRPr lang="en-GB" sz="1000" baseline="0" dirty="0" smtClean="0"/>
                    </a:p>
                    <a:p>
                      <a:endParaRPr lang="en-GB" sz="1000" baseline="0" dirty="0" smtClean="0"/>
                    </a:p>
                    <a:p>
                      <a:endParaRPr lang="en-GB" sz="1000" baseline="0" dirty="0" smtClean="0"/>
                    </a:p>
                    <a:p>
                      <a:endParaRPr lang="en-GB" sz="1000" baseline="0" dirty="0" smtClean="0"/>
                    </a:p>
                    <a:p>
                      <a:endParaRPr lang="en-GB" sz="1000" baseline="0" dirty="0" smtClean="0"/>
                    </a:p>
                    <a:p>
                      <a:endParaRPr lang="en-GB" sz="1000" baseline="0" dirty="0" smtClean="0"/>
                    </a:p>
                    <a:p>
                      <a:endParaRPr lang="en-GB" sz="1000" baseline="0" dirty="0" smtClean="0"/>
                    </a:p>
                    <a:p>
                      <a:r>
                        <a:rPr lang="en-GB" sz="1000" baseline="0" dirty="0" smtClean="0"/>
                        <a:t>The above model would be introduced with concrete objects which children can move (including cards with pictures) before progressing to pictorial representation.</a:t>
                      </a:r>
                    </a:p>
                    <a:p>
                      <a:r>
                        <a:rPr lang="en-GB" sz="1000" baseline="0" dirty="0" smtClean="0"/>
                        <a:t>The use of other images is also valuable for modelling subtraction e.g. </a:t>
                      </a:r>
                      <a:r>
                        <a:rPr lang="en-GB" sz="1000" baseline="0" dirty="0" err="1" smtClean="0"/>
                        <a:t>Numicon</a:t>
                      </a:r>
                      <a:r>
                        <a:rPr lang="en-GB" sz="1000" baseline="0" dirty="0" smtClean="0"/>
                        <a:t>, bundles of straws, </a:t>
                      </a:r>
                      <a:r>
                        <a:rPr lang="en-GB" sz="1000" baseline="0" dirty="0" err="1" smtClean="0"/>
                        <a:t>Dienes</a:t>
                      </a:r>
                      <a:r>
                        <a:rPr lang="en-GB" sz="1000" baseline="0" dirty="0" smtClean="0"/>
                        <a:t> apparatus, multi-link cubes, bead strings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Missing number problems e.g. 52 – 8 = □; □ – 20 = 25; 22 = □ – 21; 6 + □ + 3 = 11</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It is valuable to use a range of representations (also see Y1). Continue to use number lines to model take-away and difference. E.g.</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The link between the two may be supported by an image like this, with 47 being taken away from 72, leaving the difference, which is 25.</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endParaRPr lang="en-GB" sz="900" baseline="0" dirty="0" smtClean="0"/>
                    </a:p>
                    <a:p>
                      <a:r>
                        <a:rPr lang="en-GB" sz="900" baseline="0" dirty="0" smtClean="0"/>
                        <a:t>The bar model should continue to be used, as well as images in the context of </a:t>
                      </a:r>
                      <a:r>
                        <a:rPr lang="en-GB" sz="900" b="1" baseline="0" dirty="0" smtClean="0"/>
                        <a:t>measures</a:t>
                      </a:r>
                      <a:r>
                        <a:rPr lang="en-GB" sz="900" baseline="0" dirty="0" smtClean="0"/>
                        <a:t>.</a:t>
                      </a:r>
                      <a:endParaRPr lang="en-GB" sz="900" dirty="0" smtClean="0"/>
                    </a:p>
                    <a:p>
                      <a:r>
                        <a:rPr lang="en-GB" sz="900" b="1" u="sng" dirty="0" smtClean="0"/>
                        <a:t>Towards written methods</a:t>
                      </a:r>
                    </a:p>
                    <a:p>
                      <a:r>
                        <a:rPr lang="en-GB" sz="900" dirty="0" smtClean="0"/>
                        <a:t>Recording</a:t>
                      </a:r>
                      <a:r>
                        <a:rPr lang="en-GB" sz="900" baseline="0" dirty="0" smtClean="0"/>
                        <a:t> addition and subtraction in expanded columns can support understanding of the quantity aspect of place value and prepare for efficient written methods with larger numbers. The numbers may be represented with </a:t>
                      </a:r>
                      <a:r>
                        <a:rPr lang="en-GB" sz="900" baseline="0" dirty="0" err="1" smtClean="0"/>
                        <a:t>Dienes</a:t>
                      </a:r>
                      <a:r>
                        <a:rPr lang="en-GB" sz="900" baseline="0" dirty="0" smtClean="0"/>
                        <a:t> apparatus. E.g. 75 – 42</a:t>
                      </a:r>
                    </a:p>
                    <a:p>
                      <a:endParaRPr lang="en-GB" sz="900" u="none"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Missing number problems e.g.  □ = </a:t>
                      </a:r>
                      <a:r>
                        <a:rPr lang="en-GB" sz="900" dirty="0" smtClean="0"/>
                        <a:t>43 – 27; 145 – □ = 138; 274 – 30 = □; 245 – □ = 195;</a:t>
                      </a:r>
                      <a:r>
                        <a:rPr lang="en-GB" sz="900" baseline="0" dirty="0" smtClean="0"/>
                        <a:t> </a:t>
                      </a:r>
                      <a:r>
                        <a:rPr lang="en-GB" sz="900" dirty="0" smtClean="0"/>
                        <a:t>532 – 200 = □; 364</a:t>
                      </a:r>
                      <a:r>
                        <a:rPr lang="en-GB" sz="900" baseline="0" dirty="0" smtClean="0"/>
                        <a:t> – 153 = □</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1" u="sng" baseline="0" dirty="0" smtClean="0"/>
                        <a:t>Mental methods</a:t>
                      </a:r>
                      <a:r>
                        <a:rPr lang="en-GB" sz="900" b="1" u="none" baseline="0" dirty="0" smtClean="0"/>
                        <a:t> </a:t>
                      </a:r>
                      <a:r>
                        <a:rPr lang="en-GB" sz="900" baseline="0" dirty="0" smtClean="0"/>
                        <a:t>should continue to develop, supported by a range of models and images, including the number line. The bar model should continue to be used to help with problem solving (see Y1 and Y2).</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Children should make choices about whether to use complementary addition or counting back, depending on the numbers involved.</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1" u="sng" baseline="0" dirty="0" smtClean="0"/>
                        <a:t>Written methods (progressing to 3-digits)</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t>Introduce expanded</a:t>
                      </a:r>
                      <a:r>
                        <a:rPr lang="en-GB" sz="900" baseline="0" dirty="0" smtClean="0"/>
                        <a:t> column subtraction with no decomposition, modelled with place value counters (</a:t>
                      </a:r>
                      <a:r>
                        <a:rPr lang="en-GB" sz="900" baseline="0" dirty="0" err="1" smtClean="0"/>
                        <a:t>Dienes</a:t>
                      </a:r>
                      <a:r>
                        <a:rPr lang="en-GB" sz="900" baseline="0" dirty="0" smtClean="0"/>
                        <a:t> could be used for those who need a less abstract representation)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For some children this will lead to exchanging, modelled using </a:t>
                      </a:r>
                      <a:r>
                        <a:rPr lang="en-GB" sz="900" baseline="0" dirty="0" smtClean="0">
                          <a:hlinkClick r:id="rId2" action="ppaction://hlinkpres?slideindex=1&amp;slidetitle="/>
                        </a:rPr>
                        <a:t>place value counters </a:t>
                      </a:r>
                      <a:r>
                        <a:rPr lang="en-GB" sz="900" baseline="0" dirty="0" smtClean="0"/>
                        <a:t>(</a:t>
                      </a:r>
                      <a:r>
                        <a:rPr lang="en-GB" sz="900" baseline="0" dirty="0" smtClean="0">
                          <a:hlinkClick r:id="rId3" action="ppaction://hlinkpres?slideindex=1&amp;slidetitle="/>
                        </a:rPr>
                        <a:t>or </a:t>
                      </a:r>
                      <a:r>
                        <a:rPr lang="en-GB" sz="900" baseline="0" dirty="0" err="1" smtClean="0">
                          <a:hlinkClick r:id="rId3" action="ppaction://hlinkpres?slideindex=1&amp;slidetitle="/>
                        </a:rPr>
                        <a:t>Dienes</a:t>
                      </a:r>
                      <a:r>
                        <a:rPr lang="en-GB" sz="90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A number line and expanded column method may be compared next to each other.</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Some children may begin to use a formal columnar algorithm, initially introduced alongside the expanded method. The formal method should be seen as a more streamlined version of the expanded method, not a new method.</a:t>
                      </a:r>
                    </a:p>
                  </a:txBody>
                  <a:tcPr/>
                </a:tc>
              </a:tr>
            </a:tbl>
          </a:graphicData>
        </a:graphic>
      </p:graphicFrame>
      <p:pic>
        <p:nvPicPr>
          <p:cNvPr id="3" name="Picture 2">
            <a:hlinkClick r:id="rId4" action="ppaction://hlinkpres?slideindex=1&amp;slidetitle="/>
          </p:cNvPr>
          <p:cNvPicPr>
            <a:picLocks noChangeAspect="1"/>
          </p:cNvPicPr>
          <p:nvPr/>
        </p:nvPicPr>
        <p:blipFill rotWithShape="1">
          <a:blip r:embed="rId5"/>
          <a:srcRect l="19008" t="40500" r="19561" b="12595"/>
          <a:stretch/>
        </p:blipFill>
        <p:spPr>
          <a:xfrm>
            <a:off x="227796" y="4149080"/>
            <a:ext cx="2516102" cy="1080120"/>
          </a:xfrm>
          <a:prstGeom prst="rect">
            <a:avLst/>
          </a:prstGeom>
        </p:spPr>
      </p:pic>
      <p:pic>
        <p:nvPicPr>
          <p:cNvPr id="2" name="Picture 1"/>
          <p:cNvPicPr>
            <a:picLocks noChangeAspect="1"/>
          </p:cNvPicPr>
          <p:nvPr/>
        </p:nvPicPr>
        <p:blipFill rotWithShape="1">
          <a:blip r:embed="rId6"/>
          <a:srcRect l="36569" t="35774" r="39660" b="34956"/>
          <a:stretch/>
        </p:blipFill>
        <p:spPr>
          <a:xfrm>
            <a:off x="611560" y="1772816"/>
            <a:ext cx="936104" cy="648072"/>
          </a:xfrm>
          <a:prstGeom prst="rect">
            <a:avLst/>
          </a:prstGeom>
        </p:spPr>
      </p:pic>
      <p:pic>
        <p:nvPicPr>
          <p:cNvPr id="5" name="Picture 4">
            <a:hlinkClick r:id="rId7" action="ppaction://hlinkpres?slideindex=1&amp;slidetitle="/>
          </p:cNvPr>
          <p:cNvPicPr>
            <a:picLocks noChangeAspect="1"/>
          </p:cNvPicPr>
          <p:nvPr/>
        </p:nvPicPr>
        <p:blipFill rotWithShape="1">
          <a:blip r:embed="rId8"/>
          <a:srcRect l="22437" t="31042" r="19943" b="33483"/>
          <a:stretch/>
        </p:blipFill>
        <p:spPr>
          <a:xfrm>
            <a:off x="323528" y="3356992"/>
            <a:ext cx="2080231" cy="720080"/>
          </a:xfrm>
          <a:prstGeom prst="rect">
            <a:avLst/>
          </a:prstGeom>
        </p:spPr>
      </p:pic>
      <p:pic>
        <p:nvPicPr>
          <p:cNvPr id="8" name="Picture 7"/>
          <p:cNvPicPr>
            <a:picLocks noChangeAspect="1"/>
          </p:cNvPicPr>
          <p:nvPr/>
        </p:nvPicPr>
        <p:blipFill rotWithShape="1">
          <a:blip r:embed="rId9"/>
          <a:srcRect l="8614" t="38918" r="19024" b="30438"/>
          <a:stretch/>
        </p:blipFill>
        <p:spPr>
          <a:xfrm>
            <a:off x="251520" y="2420888"/>
            <a:ext cx="2577802" cy="613762"/>
          </a:xfrm>
          <a:prstGeom prst="rect">
            <a:avLst/>
          </a:prstGeom>
        </p:spPr>
      </p:pic>
      <p:pic>
        <p:nvPicPr>
          <p:cNvPr id="9" name="Picture 8"/>
          <p:cNvPicPr>
            <a:picLocks noChangeAspect="1"/>
          </p:cNvPicPr>
          <p:nvPr/>
        </p:nvPicPr>
        <p:blipFill rotWithShape="1">
          <a:blip r:embed="rId10"/>
          <a:srcRect l="13043" t="46399" r="13043" b="11068"/>
          <a:stretch/>
        </p:blipFill>
        <p:spPr>
          <a:xfrm>
            <a:off x="3491880" y="1700808"/>
            <a:ext cx="2448272" cy="792088"/>
          </a:xfrm>
          <a:prstGeom prst="rect">
            <a:avLst/>
          </a:prstGeom>
        </p:spPr>
      </p:pic>
      <p:pic>
        <p:nvPicPr>
          <p:cNvPr id="10" name="Picture 9"/>
          <p:cNvPicPr>
            <a:picLocks noChangeAspect="1"/>
          </p:cNvPicPr>
          <p:nvPr/>
        </p:nvPicPr>
        <p:blipFill rotWithShape="1">
          <a:blip r:embed="rId11"/>
          <a:srcRect l="14293" t="47542" r="14247" b="28490"/>
          <a:stretch/>
        </p:blipFill>
        <p:spPr>
          <a:xfrm>
            <a:off x="3491880" y="1124744"/>
            <a:ext cx="2592288" cy="515977"/>
          </a:xfrm>
          <a:prstGeom prst="rect">
            <a:avLst/>
          </a:prstGeom>
        </p:spPr>
      </p:pic>
      <p:pic>
        <p:nvPicPr>
          <p:cNvPr id="12" name="Picture 11">
            <a:hlinkClick r:id="rId12" action="ppaction://hlinkpres?slideindex=1&amp;slidetitle="/>
          </p:cNvPr>
          <p:cNvPicPr>
            <a:picLocks noChangeAspect="1"/>
          </p:cNvPicPr>
          <p:nvPr/>
        </p:nvPicPr>
        <p:blipFill rotWithShape="1">
          <a:blip r:embed="rId13"/>
          <a:srcRect l="14286" t="28837" r="20409" b="37377"/>
          <a:stretch/>
        </p:blipFill>
        <p:spPr>
          <a:xfrm>
            <a:off x="3275856" y="2996952"/>
            <a:ext cx="2723212" cy="792088"/>
          </a:xfrm>
          <a:prstGeom prst="rect">
            <a:avLst/>
          </a:prstGeom>
        </p:spPr>
      </p:pic>
      <p:pic>
        <p:nvPicPr>
          <p:cNvPr id="13" name="Picture 12"/>
          <p:cNvPicPr>
            <a:picLocks noChangeAspect="1"/>
          </p:cNvPicPr>
          <p:nvPr/>
        </p:nvPicPr>
        <p:blipFill rotWithShape="1">
          <a:blip r:embed="rId14"/>
          <a:srcRect l="14697" t="4878" r="18445" b="14982"/>
          <a:stretch/>
        </p:blipFill>
        <p:spPr>
          <a:xfrm>
            <a:off x="3491881" y="4866030"/>
            <a:ext cx="2592288" cy="1746977"/>
          </a:xfrm>
          <a:prstGeom prst="rect">
            <a:avLst/>
          </a:prstGeom>
        </p:spPr>
      </p:pic>
      <p:pic>
        <p:nvPicPr>
          <p:cNvPr id="7" name="Picture 6"/>
          <p:cNvPicPr>
            <a:picLocks noChangeAspect="1"/>
          </p:cNvPicPr>
          <p:nvPr/>
        </p:nvPicPr>
        <p:blipFill rotWithShape="1">
          <a:blip r:embed="rId15"/>
          <a:srcRect l="16637" t="10040" r="18666" b="17629"/>
          <a:stretch/>
        </p:blipFill>
        <p:spPr>
          <a:xfrm>
            <a:off x="6444208" y="2636912"/>
            <a:ext cx="2019498" cy="1269398"/>
          </a:xfrm>
          <a:prstGeom prst="rect">
            <a:avLst/>
          </a:prstGeom>
        </p:spPr>
      </p:pic>
      <p:pic>
        <p:nvPicPr>
          <p:cNvPr id="6" name="Picture 5"/>
          <p:cNvPicPr>
            <a:picLocks noChangeAspect="1"/>
          </p:cNvPicPr>
          <p:nvPr/>
        </p:nvPicPr>
        <p:blipFill rotWithShape="1">
          <a:blip r:embed="rId16"/>
          <a:srcRect l="15560" t="10456" r="18743" b="15652"/>
          <a:stretch/>
        </p:blipFill>
        <p:spPr>
          <a:xfrm>
            <a:off x="6429137" y="4293096"/>
            <a:ext cx="2049716" cy="1296144"/>
          </a:xfrm>
          <a:prstGeom prst="rect">
            <a:avLst/>
          </a:prstGeom>
        </p:spPr>
      </p:pic>
      <p:sp>
        <p:nvSpPr>
          <p:cNvPr id="11" name="Pentagon 10">
            <a:hlinkClick r:id="rId17" action="ppaction://hlinksldjump"/>
          </p:cNvPr>
          <p:cNvSpPr/>
          <p:nvPr/>
        </p:nvSpPr>
        <p:spPr>
          <a:xfrm>
            <a:off x="179512" y="188640"/>
            <a:ext cx="455772"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Obj</a:t>
            </a:r>
            <a:endParaRPr lang="en-GB" sz="1000" b="1" dirty="0">
              <a:solidFill>
                <a:schemeClr val="tx1"/>
              </a:solidFill>
            </a:endParaRPr>
          </a:p>
        </p:txBody>
      </p:sp>
      <p:sp>
        <p:nvSpPr>
          <p:cNvPr id="14" name="Pentagon 13">
            <a:hlinkClick r:id="rId18" action="ppaction://hlinksldjump"/>
          </p:cNvPr>
          <p:cNvSpPr/>
          <p:nvPr/>
        </p:nvSpPr>
        <p:spPr>
          <a:xfrm>
            <a:off x="683568"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Gui</a:t>
            </a:r>
            <a:endParaRPr lang="en-GB" sz="1000" b="1" dirty="0">
              <a:solidFill>
                <a:schemeClr val="tx1"/>
              </a:solidFill>
            </a:endParaRPr>
          </a:p>
        </p:txBody>
      </p:sp>
      <p:sp>
        <p:nvSpPr>
          <p:cNvPr id="15" name="Pentagon 14">
            <a:hlinkClick r:id="rId19" action="ppaction://hlinkfile"/>
          </p:cNvPr>
          <p:cNvSpPr/>
          <p:nvPr/>
        </p:nvSpPr>
        <p:spPr>
          <a:xfrm>
            <a:off x="2411760"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Ex</a:t>
            </a:r>
            <a:endParaRPr lang="en-GB" sz="1000" b="1" dirty="0">
              <a:solidFill>
                <a:schemeClr val="tx1"/>
              </a:solidFill>
            </a:endParaRPr>
          </a:p>
        </p:txBody>
      </p:sp>
      <p:sp>
        <p:nvSpPr>
          <p:cNvPr id="16" name="Pentagon 15">
            <a:hlinkClick r:id="rId20" action="ppaction://hlinksldjump"/>
          </p:cNvPr>
          <p:cNvSpPr/>
          <p:nvPr/>
        </p:nvSpPr>
        <p:spPr>
          <a:xfrm>
            <a:off x="2998459" y="188640"/>
            <a:ext cx="455772"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Obj</a:t>
            </a:r>
            <a:endParaRPr lang="en-GB" sz="1000" b="1" dirty="0">
              <a:solidFill>
                <a:schemeClr val="tx1"/>
              </a:solidFill>
            </a:endParaRPr>
          </a:p>
        </p:txBody>
      </p:sp>
      <p:sp>
        <p:nvSpPr>
          <p:cNvPr id="17" name="Pentagon 16">
            <a:hlinkClick r:id="rId21" action="ppaction://hlinksldjump"/>
          </p:cNvPr>
          <p:cNvSpPr/>
          <p:nvPr/>
        </p:nvSpPr>
        <p:spPr>
          <a:xfrm>
            <a:off x="6300192" y="188640"/>
            <a:ext cx="455772"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Obj</a:t>
            </a:r>
            <a:endParaRPr lang="en-GB" sz="1000" b="1" dirty="0">
              <a:solidFill>
                <a:schemeClr val="tx1"/>
              </a:solidFill>
            </a:endParaRPr>
          </a:p>
        </p:txBody>
      </p:sp>
      <p:sp>
        <p:nvSpPr>
          <p:cNvPr id="18" name="Pentagon 17">
            <a:hlinkClick r:id="rId22" action="ppaction://hlinksldjump"/>
          </p:cNvPr>
          <p:cNvSpPr/>
          <p:nvPr/>
        </p:nvSpPr>
        <p:spPr>
          <a:xfrm>
            <a:off x="3529529" y="191426"/>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Gui</a:t>
            </a:r>
            <a:endParaRPr lang="en-GB" sz="1000" b="1" dirty="0">
              <a:solidFill>
                <a:schemeClr val="tx1"/>
              </a:solidFill>
            </a:endParaRPr>
          </a:p>
        </p:txBody>
      </p:sp>
      <p:sp>
        <p:nvSpPr>
          <p:cNvPr id="19" name="Pentagon 18">
            <a:hlinkClick r:id="rId23" action="ppaction://hlinksldjump"/>
          </p:cNvPr>
          <p:cNvSpPr/>
          <p:nvPr/>
        </p:nvSpPr>
        <p:spPr>
          <a:xfrm>
            <a:off x="6804248"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Gui</a:t>
            </a:r>
            <a:endParaRPr lang="en-GB" sz="1000" b="1" dirty="0">
              <a:solidFill>
                <a:schemeClr val="tx1"/>
              </a:solidFill>
            </a:endParaRPr>
          </a:p>
        </p:txBody>
      </p:sp>
      <p:sp>
        <p:nvSpPr>
          <p:cNvPr id="20" name="Pentagon 19">
            <a:hlinkClick r:id="rId19" action="ppaction://hlinkfile"/>
          </p:cNvPr>
          <p:cNvSpPr/>
          <p:nvPr/>
        </p:nvSpPr>
        <p:spPr>
          <a:xfrm>
            <a:off x="5627978"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Ex</a:t>
            </a:r>
            <a:endParaRPr lang="en-GB" sz="1000" b="1" dirty="0">
              <a:solidFill>
                <a:schemeClr val="tx1"/>
              </a:solidFill>
            </a:endParaRPr>
          </a:p>
        </p:txBody>
      </p:sp>
      <p:sp>
        <p:nvSpPr>
          <p:cNvPr id="22" name="Pentagon 21">
            <a:hlinkClick r:id="rId24"/>
          </p:cNvPr>
          <p:cNvSpPr/>
          <p:nvPr/>
        </p:nvSpPr>
        <p:spPr>
          <a:xfrm>
            <a:off x="7956376"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Vid</a:t>
            </a:r>
            <a:endParaRPr lang="en-GB" sz="1000" b="1" dirty="0">
              <a:solidFill>
                <a:schemeClr val="tx1"/>
              </a:solidFill>
            </a:endParaRPr>
          </a:p>
        </p:txBody>
      </p:sp>
      <p:sp>
        <p:nvSpPr>
          <p:cNvPr id="23" name="Pentagon 22">
            <a:hlinkClick r:id="rId19" action="ppaction://hlinkfile"/>
          </p:cNvPr>
          <p:cNvSpPr/>
          <p:nvPr/>
        </p:nvSpPr>
        <p:spPr>
          <a:xfrm>
            <a:off x="8481339"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Ex</a:t>
            </a:r>
            <a:endParaRPr lang="en-GB" sz="1000" b="1" dirty="0">
              <a:solidFill>
                <a:schemeClr val="tx1"/>
              </a:solidFill>
            </a:endParaRPr>
          </a:p>
        </p:txBody>
      </p:sp>
      <p:sp>
        <p:nvSpPr>
          <p:cNvPr id="24" name="Pentagon 23">
            <a:hlinkClick r:id="rId25"/>
          </p:cNvPr>
          <p:cNvSpPr/>
          <p:nvPr/>
        </p:nvSpPr>
        <p:spPr>
          <a:xfrm>
            <a:off x="5076056"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Vid</a:t>
            </a:r>
            <a:endParaRPr lang="en-GB" sz="1000" b="1" dirty="0">
              <a:solidFill>
                <a:schemeClr val="tx1"/>
              </a:solidFill>
            </a:endParaRPr>
          </a:p>
        </p:txBody>
      </p:sp>
      <p:sp>
        <p:nvSpPr>
          <p:cNvPr id="25" name="Pentagon 24">
            <a:hlinkClick r:id="rId25"/>
          </p:cNvPr>
          <p:cNvSpPr/>
          <p:nvPr/>
        </p:nvSpPr>
        <p:spPr>
          <a:xfrm>
            <a:off x="1887201"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Vid</a:t>
            </a:r>
            <a:endParaRPr lang="en-GB" sz="1000" b="1" dirty="0">
              <a:solidFill>
                <a:schemeClr val="tx1"/>
              </a:solidFill>
            </a:endParaRPr>
          </a:p>
        </p:txBody>
      </p:sp>
    </p:spTree>
    <p:extLst>
      <p:ext uri="{BB962C8B-B14F-4D97-AF65-F5344CB8AC3E}">
        <p14:creationId xmlns:p14="http://schemas.microsoft.com/office/powerpoint/2010/main" val="2746161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123" y="274638"/>
            <a:ext cx="8229600" cy="490066"/>
          </a:xfrm>
        </p:spPr>
        <p:txBody>
          <a:bodyPr>
            <a:noAutofit/>
          </a:bodyPr>
          <a:lstStyle/>
          <a:p>
            <a:r>
              <a:rPr lang="en-GB" sz="1600" dirty="0" smtClean="0"/>
              <a:t>The National Curriculum in England. ©Crown Copyright 2013</a:t>
            </a:r>
            <a:br>
              <a:rPr lang="en-GB" sz="1600" dirty="0" smtClean="0"/>
            </a:br>
            <a:r>
              <a:rPr lang="en-GB" sz="1800" b="1" dirty="0"/>
              <a:t>Year 1 objectives</a:t>
            </a:r>
            <a:r>
              <a:rPr lang="en-GB" sz="1600" dirty="0"/>
              <a:t/>
            </a:r>
            <a:br>
              <a:rPr lang="en-GB" sz="1600" dirty="0"/>
            </a:br>
            <a:endParaRPr lang="en-GB" sz="1600" dirty="0"/>
          </a:p>
        </p:txBody>
      </p:sp>
      <p:pic>
        <p:nvPicPr>
          <p:cNvPr id="7" name="Content Placeholder 6"/>
          <p:cNvPicPr>
            <a:picLocks noGrp="1" noChangeAspect="1"/>
          </p:cNvPicPr>
          <p:nvPr>
            <p:ph idx="1"/>
          </p:nvPr>
        </p:nvPicPr>
        <p:blipFill rotWithShape="1">
          <a:blip r:embed="rId2"/>
          <a:srcRect l="24059" t="22906" r="24059" b="41889"/>
          <a:stretch/>
        </p:blipFill>
        <p:spPr>
          <a:xfrm>
            <a:off x="323528" y="980728"/>
            <a:ext cx="8682264" cy="3312368"/>
          </a:xfrm>
          <a:prstGeom prst="rect">
            <a:avLst/>
          </a:prstGeom>
        </p:spPr>
      </p:pic>
      <p:sp>
        <p:nvSpPr>
          <p:cNvPr id="5" name="Left Arrow 4">
            <a:hlinkClick r:id="rId3" action="ppaction://hlinksldjump"/>
          </p:cNvPr>
          <p:cNvSpPr/>
          <p:nvPr/>
        </p:nvSpPr>
        <p:spPr>
          <a:xfrm>
            <a:off x="62083" y="6309320"/>
            <a:ext cx="837509" cy="4766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Return</a:t>
            </a:r>
            <a:endParaRPr lang="en-GB" sz="1400" dirty="0"/>
          </a:p>
        </p:txBody>
      </p:sp>
    </p:spTree>
    <p:extLst>
      <p:ext uri="{BB962C8B-B14F-4D97-AF65-F5344CB8AC3E}">
        <p14:creationId xmlns:p14="http://schemas.microsoft.com/office/powerpoint/2010/main" val="456668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123" y="274638"/>
            <a:ext cx="8229600" cy="490066"/>
          </a:xfrm>
        </p:spPr>
        <p:txBody>
          <a:bodyPr>
            <a:noAutofit/>
          </a:bodyPr>
          <a:lstStyle/>
          <a:p>
            <a:r>
              <a:rPr lang="en-GB" sz="1600" dirty="0" smtClean="0"/>
              <a:t>The National Curriculum in England. ©Crown Copyright 2013</a:t>
            </a:r>
            <a:br>
              <a:rPr lang="en-GB" sz="1600" dirty="0" smtClean="0"/>
            </a:br>
            <a:r>
              <a:rPr lang="en-GB" sz="1800" b="1" dirty="0"/>
              <a:t>Year 1 g</a:t>
            </a:r>
            <a:r>
              <a:rPr lang="en-GB" sz="1800" b="1" dirty="0" smtClean="0"/>
              <a:t>uidance</a:t>
            </a:r>
            <a:r>
              <a:rPr lang="en-GB" sz="1600" dirty="0"/>
              <a:t/>
            </a:r>
            <a:br>
              <a:rPr lang="en-GB" sz="1600" dirty="0"/>
            </a:br>
            <a:endParaRPr lang="en-GB" sz="1600" dirty="0"/>
          </a:p>
        </p:txBody>
      </p:sp>
      <p:sp>
        <p:nvSpPr>
          <p:cNvPr id="4" name="Left Arrow 3">
            <a:hlinkClick r:id="rId2" action="ppaction://hlinksldjump"/>
          </p:cNvPr>
          <p:cNvSpPr/>
          <p:nvPr/>
        </p:nvSpPr>
        <p:spPr>
          <a:xfrm>
            <a:off x="422123" y="6165304"/>
            <a:ext cx="981525" cy="6206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Return</a:t>
            </a:r>
            <a:endParaRPr lang="en-GB" dirty="0"/>
          </a:p>
        </p:txBody>
      </p:sp>
      <p:pic>
        <p:nvPicPr>
          <p:cNvPr id="5" name="Content Placeholder 6"/>
          <p:cNvPicPr>
            <a:picLocks noGrp="1" noChangeAspect="1"/>
          </p:cNvPicPr>
          <p:nvPr>
            <p:ph idx="1"/>
          </p:nvPr>
        </p:nvPicPr>
        <p:blipFill rotWithShape="1">
          <a:blip r:embed="rId3"/>
          <a:srcRect l="25267" t="57884" r="26033" b="6683"/>
          <a:stretch/>
        </p:blipFill>
        <p:spPr>
          <a:xfrm>
            <a:off x="179512" y="873018"/>
            <a:ext cx="8712968" cy="3564094"/>
          </a:xfrm>
          <a:prstGeom prst="rect">
            <a:avLst/>
          </a:prstGeom>
        </p:spPr>
      </p:pic>
    </p:spTree>
    <p:extLst>
      <p:ext uri="{BB962C8B-B14F-4D97-AF65-F5344CB8AC3E}">
        <p14:creationId xmlns:p14="http://schemas.microsoft.com/office/powerpoint/2010/main" val="3713801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123" y="274638"/>
            <a:ext cx="8229600" cy="490066"/>
          </a:xfrm>
        </p:spPr>
        <p:txBody>
          <a:bodyPr>
            <a:noAutofit/>
          </a:bodyPr>
          <a:lstStyle/>
          <a:p>
            <a:r>
              <a:rPr lang="en-GB" sz="1600" dirty="0" smtClean="0"/>
              <a:t>The National Curriculum in England. ©Crown Copyright 2013</a:t>
            </a:r>
            <a:br>
              <a:rPr lang="en-GB" sz="1600" dirty="0" smtClean="0"/>
            </a:br>
            <a:r>
              <a:rPr lang="en-GB" sz="1800" b="1" dirty="0"/>
              <a:t>Year </a:t>
            </a:r>
            <a:r>
              <a:rPr lang="en-GB" sz="1800" b="1" dirty="0" smtClean="0"/>
              <a:t>2 </a:t>
            </a:r>
            <a:r>
              <a:rPr lang="en-GB" sz="1800" b="1" dirty="0"/>
              <a:t>objectives</a:t>
            </a:r>
            <a:r>
              <a:rPr lang="en-GB" sz="1600" dirty="0"/>
              <a:t/>
            </a:r>
            <a:br>
              <a:rPr lang="en-GB" sz="1600" dirty="0"/>
            </a:br>
            <a:endParaRPr lang="en-GB" sz="1600" dirty="0"/>
          </a:p>
        </p:txBody>
      </p:sp>
      <p:pic>
        <p:nvPicPr>
          <p:cNvPr id="5" name="Content Placeholder 4"/>
          <p:cNvPicPr>
            <a:picLocks noGrp="1" noChangeAspect="1"/>
          </p:cNvPicPr>
          <p:nvPr>
            <p:ph idx="1"/>
          </p:nvPr>
        </p:nvPicPr>
        <p:blipFill rotWithShape="1">
          <a:blip r:embed="rId2"/>
          <a:srcRect l="24625" t="12288" r="25500" b="20791"/>
          <a:stretch/>
        </p:blipFill>
        <p:spPr>
          <a:xfrm>
            <a:off x="1043608" y="764704"/>
            <a:ext cx="7649594" cy="5770746"/>
          </a:xfrm>
          <a:prstGeom prst="rect">
            <a:avLst/>
          </a:prstGeom>
        </p:spPr>
      </p:pic>
      <p:sp>
        <p:nvSpPr>
          <p:cNvPr id="4" name="Left Arrow 3">
            <a:hlinkClick r:id="rId3" action="ppaction://hlinksldjump"/>
          </p:cNvPr>
          <p:cNvSpPr/>
          <p:nvPr/>
        </p:nvSpPr>
        <p:spPr>
          <a:xfrm>
            <a:off x="107504" y="6165304"/>
            <a:ext cx="981525" cy="6206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Return</a:t>
            </a:r>
            <a:endParaRPr lang="en-GB" dirty="0"/>
          </a:p>
        </p:txBody>
      </p:sp>
    </p:spTree>
    <p:extLst>
      <p:ext uri="{BB962C8B-B14F-4D97-AF65-F5344CB8AC3E}">
        <p14:creationId xmlns:p14="http://schemas.microsoft.com/office/powerpoint/2010/main" val="629826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123" y="274638"/>
            <a:ext cx="8229600" cy="490066"/>
          </a:xfrm>
        </p:spPr>
        <p:txBody>
          <a:bodyPr>
            <a:noAutofit/>
          </a:bodyPr>
          <a:lstStyle/>
          <a:p>
            <a:r>
              <a:rPr lang="en-GB" sz="1600" dirty="0" smtClean="0"/>
              <a:t>The National Curriculum in England. ©Crown Copyright 2013</a:t>
            </a:r>
            <a:br>
              <a:rPr lang="en-GB" sz="1600" dirty="0" smtClean="0"/>
            </a:br>
            <a:r>
              <a:rPr lang="en-GB" sz="1800" b="1" dirty="0"/>
              <a:t>Year </a:t>
            </a:r>
            <a:r>
              <a:rPr lang="en-GB" sz="1800" b="1" dirty="0" smtClean="0"/>
              <a:t>2 guidance</a:t>
            </a:r>
            <a:r>
              <a:rPr lang="en-GB" sz="1600" dirty="0"/>
              <a:t/>
            </a:r>
            <a:br>
              <a:rPr lang="en-GB" sz="1600" dirty="0"/>
            </a:br>
            <a:endParaRPr lang="en-GB" sz="1600" dirty="0"/>
          </a:p>
        </p:txBody>
      </p:sp>
      <p:pic>
        <p:nvPicPr>
          <p:cNvPr id="5" name="Content Placeholder 4"/>
          <p:cNvPicPr>
            <a:picLocks noGrp="1" noChangeAspect="1"/>
          </p:cNvPicPr>
          <p:nvPr>
            <p:ph idx="1"/>
          </p:nvPr>
        </p:nvPicPr>
        <p:blipFill rotWithShape="1">
          <a:blip r:embed="rId2"/>
          <a:srcRect l="24625" t="20070" r="25500" b="39466"/>
          <a:stretch/>
        </p:blipFill>
        <p:spPr>
          <a:xfrm>
            <a:off x="101965" y="1081792"/>
            <a:ext cx="8934531" cy="4075400"/>
          </a:xfrm>
          <a:prstGeom prst="rect">
            <a:avLst/>
          </a:prstGeom>
        </p:spPr>
      </p:pic>
      <p:sp>
        <p:nvSpPr>
          <p:cNvPr id="4" name="Left Arrow 3">
            <a:hlinkClick r:id="rId3" action="ppaction://hlinksldjump"/>
          </p:cNvPr>
          <p:cNvSpPr/>
          <p:nvPr/>
        </p:nvSpPr>
        <p:spPr>
          <a:xfrm>
            <a:off x="422123" y="6165304"/>
            <a:ext cx="981525" cy="6206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Return</a:t>
            </a:r>
            <a:endParaRPr lang="en-GB" dirty="0"/>
          </a:p>
        </p:txBody>
      </p:sp>
    </p:spTree>
    <p:extLst>
      <p:ext uri="{BB962C8B-B14F-4D97-AF65-F5344CB8AC3E}">
        <p14:creationId xmlns:p14="http://schemas.microsoft.com/office/powerpoint/2010/main" val="9059185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123" y="274638"/>
            <a:ext cx="8229600" cy="490066"/>
          </a:xfrm>
        </p:spPr>
        <p:txBody>
          <a:bodyPr>
            <a:noAutofit/>
          </a:bodyPr>
          <a:lstStyle/>
          <a:p>
            <a:r>
              <a:rPr lang="en-GB" sz="1600" dirty="0" smtClean="0"/>
              <a:t>The National Curriculum in England. ©Crown Copyright 2013</a:t>
            </a:r>
            <a:br>
              <a:rPr lang="en-GB" sz="1600" dirty="0" smtClean="0"/>
            </a:br>
            <a:r>
              <a:rPr lang="en-GB" sz="1800" b="1" dirty="0"/>
              <a:t>Year </a:t>
            </a:r>
            <a:r>
              <a:rPr lang="en-GB" sz="1800" b="1" dirty="0" smtClean="0"/>
              <a:t>3 </a:t>
            </a:r>
            <a:r>
              <a:rPr lang="en-GB" sz="1800" b="1" dirty="0"/>
              <a:t>objectives</a:t>
            </a:r>
            <a:r>
              <a:rPr lang="en-GB" sz="1600" dirty="0"/>
              <a:t/>
            </a:r>
            <a:br>
              <a:rPr lang="en-GB" sz="1600" dirty="0"/>
            </a:br>
            <a:endParaRPr lang="en-GB" sz="1600" dirty="0"/>
          </a:p>
        </p:txBody>
      </p:sp>
      <p:pic>
        <p:nvPicPr>
          <p:cNvPr id="5" name="Content Placeholder 4"/>
          <p:cNvPicPr>
            <a:picLocks noGrp="1" noChangeAspect="1"/>
          </p:cNvPicPr>
          <p:nvPr>
            <p:ph idx="1"/>
          </p:nvPr>
        </p:nvPicPr>
        <p:blipFill rotWithShape="1">
          <a:blip r:embed="rId2"/>
          <a:srcRect l="24625" t="7620" r="24625" b="47248"/>
          <a:stretch/>
        </p:blipFill>
        <p:spPr>
          <a:xfrm>
            <a:off x="179512" y="764704"/>
            <a:ext cx="8928992" cy="4464496"/>
          </a:xfrm>
          <a:prstGeom prst="rect">
            <a:avLst/>
          </a:prstGeom>
        </p:spPr>
      </p:pic>
      <p:sp>
        <p:nvSpPr>
          <p:cNvPr id="4" name="Left Arrow 3">
            <a:hlinkClick r:id="rId3" action="ppaction://hlinksldjump"/>
          </p:cNvPr>
          <p:cNvSpPr/>
          <p:nvPr/>
        </p:nvSpPr>
        <p:spPr>
          <a:xfrm>
            <a:off x="422123" y="6165304"/>
            <a:ext cx="981525" cy="6206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Return</a:t>
            </a:r>
            <a:endParaRPr lang="en-GB" dirty="0"/>
          </a:p>
        </p:txBody>
      </p:sp>
    </p:spTree>
    <p:extLst>
      <p:ext uri="{BB962C8B-B14F-4D97-AF65-F5344CB8AC3E}">
        <p14:creationId xmlns:p14="http://schemas.microsoft.com/office/powerpoint/2010/main" val="769672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123" y="274638"/>
            <a:ext cx="8229600" cy="490066"/>
          </a:xfrm>
        </p:spPr>
        <p:txBody>
          <a:bodyPr>
            <a:noAutofit/>
          </a:bodyPr>
          <a:lstStyle/>
          <a:p>
            <a:r>
              <a:rPr lang="en-GB" sz="1600" dirty="0" smtClean="0"/>
              <a:t>The National Curriculum in England. ©Crown Copyright 2013</a:t>
            </a:r>
            <a:br>
              <a:rPr lang="en-GB" sz="1600" dirty="0" smtClean="0"/>
            </a:br>
            <a:r>
              <a:rPr lang="en-GB" sz="1800" b="1" dirty="0"/>
              <a:t>Year </a:t>
            </a:r>
            <a:r>
              <a:rPr lang="en-GB" sz="1800" b="1" dirty="0" smtClean="0"/>
              <a:t>3 guidance</a:t>
            </a:r>
            <a:r>
              <a:rPr lang="en-GB" sz="1600" dirty="0"/>
              <a:t/>
            </a:r>
            <a:br>
              <a:rPr lang="en-GB" sz="1600" dirty="0"/>
            </a:br>
            <a:endParaRPr lang="en-GB" sz="1600" dirty="0"/>
          </a:p>
        </p:txBody>
      </p:sp>
      <p:pic>
        <p:nvPicPr>
          <p:cNvPr id="5" name="Content Placeholder 4"/>
          <p:cNvPicPr>
            <a:picLocks noGrp="1" noChangeAspect="1"/>
          </p:cNvPicPr>
          <p:nvPr>
            <p:ph idx="1"/>
          </p:nvPr>
        </p:nvPicPr>
        <p:blipFill rotWithShape="1">
          <a:blip r:embed="rId2"/>
          <a:srcRect l="24625" t="52752" r="25500" b="22347"/>
          <a:stretch/>
        </p:blipFill>
        <p:spPr>
          <a:xfrm>
            <a:off x="107504" y="2208795"/>
            <a:ext cx="8964488" cy="2516348"/>
          </a:xfrm>
          <a:prstGeom prst="rect">
            <a:avLst/>
          </a:prstGeom>
        </p:spPr>
      </p:pic>
      <p:sp>
        <p:nvSpPr>
          <p:cNvPr id="4" name="Left Arrow 3">
            <a:hlinkClick r:id="rId3" action="ppaction://hlinksldjump"/>
          </p:cNvPr>
          <p:cNvSpPr/>
          <p:nvPr/>
        </p:nvSpPr>
        <p:spPr>
          <a:xfrm>
            <a:off x="422123" y="6165304"/>
            <a:ext cx="981525" cy="6206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Return</a:t>
            </a:r>
            <a:endParaRPr lang="en-GB" dirty="0"/>
          </a:p>
        </p:txBody>
      </p:sp>
    </p:spTree>
    <p:extLst>
      <p:ext uri="{BB962C8B-B14F-4D97-AF65-F5344CB8AC3E}">
        <p14:creationId xmlns:p14="http://schemas.microsoft.com/office/powerpoint/2010/main" val="20613133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726</TotalTime>
  <Words>568</Words>
  <Application>Microsoft Office PowerPoint</Application>
  <PresentationFormat>On-screen Show (4:3)</PresentationFormat>
  <Paragraphs>115</Paragraphs>
  <Slides>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Calculation Policy Subtraction – Years 1-3</vt:lpstr>
      <vt:lpstr>PowerPoint Presentation</vt:lpstr>
      <vt:lpstr>The National Curriculum in England. ©Crown Copyright 2013 Year 1 objectives </vt:lpstr>
      <vt:lpstr>The National Curriculum in England. ©Crown Copyright 2013 Year 1 guidance </vt:lpstr>
      <vt:lpstr>The National Curriculum in England. ©Crown Copyright 2013 Year 2 objectives </vt:lpstr>
      <vt:lpstr>The National Curriculum in England. ©Crown Copyright 2013 Year 2 guidance </vt:lpstr>
      <vt:lpstr>The National Curriculum in England. ©Crown Copyright 2013 Year 3 objectives </vt:lpstr>
      <vt:lpstr>The National Curriculum in England. ©Crown Copyright 2013 Year 3 guidance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compaq</dc:creator>
  <cp:lastModifiedBy>TEACHER</cp:lastModifiedBy>
  <cp:revision>185</cp:revision>
  <cp:lastPrinted>2014-01-24T10:40:47Z</cp:lastPrinted>
  <dcterms:created xsi:type="dcterms:W3CDTF">2014-01-20T11:53:21Z</dcterms:created>
  <dcterms:modified xsi:type="dcterms:W3CDTF">2015-04-27T13:10:54Z</dcterms:modified>
</cp:coreProperties>
</file>