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 autoAdjust="0"/>
    <p:restoredTop sz="63858" autoAdjust="0"/>
  </p:normalViewPr>
  <p:slideViewPr>
    <p:cSldViewPr>
      <p:cViewPr varScale="1">
        <p:scale>
          <a:sx n="74" d="100"/>
          <a:sy n="74" d="100"/>
        </p:scale>
        <p:origin x="6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3" Type="http://schemas.openxmlformats.org/officeDocument/2006/relationships/slide" Target="slide4.xml"/><Relationship Id="rId7" Type="http://schemas.openxmlformats.org/officeDocument/2006/relationships/slide" Target="slide6.xml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" Type="http://schemas.openxmlformats.org/officeDocument/2006/relationships/slide" Target="slide3.xml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image" Target="../media/image6.png"/><Relationship Id="rId5" Type="http://schemas.openxmlformats.org/officeDocument/2006/relationships/slide" Target="slide5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hyperlink" Target="Extra%20page%20mult123.docx" TargetMode="External"/><Relationship Id="rId9" Type="http://schemas.openxmlformats.org/officeDocument/2006/relationships/hyperlink" Target="https://www.ncetm.org.uk/resources/40530" TargetMode="External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Multiplication – Years 1-3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548680"/>
            <a:ext cx="2152075" cy="12254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3390" y="467202"/>
            <a:ext cx="1341236" cy="16582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85207" y="458638"/>
            <a:ext cx="1072989" cy="125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8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130244"/>
              </p:ext>
            </p:extLst>
          </p:nvPr>
        </p:nvGraphicFramePr>
        <p:xfrm>
          <a:off x="107504" y="116632"/>
          <a:ext cx="8856984" cy="661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</a:tr>
              <a:tr h="5767264">
                <a:tc>
                  <a:txBody>
                    <a:bodyPr/>
                    <a:lstStyle/>
                    <a:p>
                      <a:r>
                        <a:rPr lang="en-GB" sz="1000" baseline="0" dirty="0" smtClean="0"/>
                        <a:t>Understand multiplication is related to doubling and combing groups of the same size (repeated addition)</a:t>
                      </a:r>
                    </a:p>
                    <a:p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Washing line, and other practical resources for counting. Concrete objects. </a:t>
                      </a:r>
                      <a:r>
                        <a:rPr lang="en-GB" sz="1000" baseline="0" dirty="0" err="1" smtClean="0"/>
                        <a:t>Numicon</a:t>
                      </a:r>
                      <a:r>
                        <a:rPr lang="en-GB" sz="1000" baseline="0" dirty="0" smtClean="0"/>
                        <a:t>; bundles of straws, bead strings</a:t>
                      </a:r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Problem solving with concrete objects (including money and measures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Use </a:t>
                      </a:r>
                      <a:r>
                        <a:rPr lang="en-GB" sz="1000" baseline="0" dirty="0" err="1" smtClean="0"/>
                        <a:t>cuissenaire</a:t>
                      </a:r>
                      <a:r>
                        <a:rPr lang="en-GB" sz="1000" baseline="0" dirty="0" smtClean="0"/>
                        <a:t> and bar method to develop the vocabulary relating to ‘times’ –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Pick up five, 4 times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aseline="0" dirty="0" smtClean="0"/>
                        <a:t>Use arrays to understand multiplication can be done in any order (commutative)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  <a:p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Expressing multiplication as a number sentence using x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Using understanding of the inverse and practical resources to solve missing number problems.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x 2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2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x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14                   14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 x 2 = 14                   14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 = 2 x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 x 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⃝ = 14                 14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 x 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⃝ 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Develop understanding of multiplication using array and number lines (see Year 1). Include multiplications not in the 2, 5 or 10 times tables.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Begin to develop understanding of multiplication as scaling (3 times bigger/taller)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r>
                        <a:rPr lang="en-GB" sz="900" baseline="0" dirty="0" smtClean="0"/>
                        <a:t>Doubling numbers up to 10 + 10 </a:t>
                      </a:r>
                    </a:p>
                    <a:p>
                      <a:r>
                        <a:rPr lang="en-GB" sz="900" baseline="0" dirty="0" smtClean="0"/>
                        <a:t>Link with understanding scaling</a:t>
                      </a:r>
                    </a:p>
                    <a:p>
                      <a:r>
                        <a:rPr lang="en-GB" sz="900" baseline="0" dirty="0" smtClean="0"/>
                        <a:t>Using known doubles to work out </a:t>
                      </a:r>
                    </a:p>
                    <a:p>
                      <a:r>
                        <a:rPr lang="en-GB" sz="900" baseline="0" dirty="0" smtClean="0"/>
                        <a:t>double 2d numbers </a:t>
                      </a:r>
                    </a:p>
                    <a:p>
                      <a:r>
                        <a:rPr lang="en-GB" sz="900" baseline="0" dirty="0" smtClean="0"/>
                        <a:t>(double 15 = double 10 + double 5)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r>
                        <a:rPr lang="en-GB" sz="900" b="1" u="sng" strike="noStrike" dirty="0" smtClean="0"/>
                        <a:t>Towards written methods</a:t>
                      </a:r>
                    </a:p>
                    <a:p>
                      <a:endParaRPr lang="en-GB" sz="900" u="none" strike="noStrike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strike="noStrike" baseline="0" dirty="0" smtClean="0"/>
                        <a:t>Use jottings to develop an understanding of doubling two digit numbers.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strike="noStrik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/>
                        <a:t>             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strike="noStrik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/>
                        <a:t>      10           6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/>
                        <a:t>           </a:t>
                      </a:r>
                      <a:r>
                        <a:rPr lang="en-GB" sz="1000" strike="noStrike" baseline="0" dirty="0" smtClean="0"/>
                        <a:t>x2</a:t>
                      </a:r>
                      <a:r>
                        <a:rPr lang="en-GB" sz="1600" strike="noStrike" baseline="0" dirty="0" smtClean="0"/>
                        <a:t>           </a:t>
                      </a:r>
                      <a:r>
                        <a:rPr lang="en-GB" sz="1000" strike="noStrike" baseline="0" dirty="0" err="1" smtClean="0"/>
                        <a:t>x2</a:t>
                      </a:r>
                      <a:endParaRPr lang="en-GB" sz="2000" strike="noStrik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/>
                        <a:t>      20           12</a:t>
                      </a:r>
                      <a:endParaRPr lang="en-GB" sz="900" dirty="0" smtClean="0"/>
                    </a:p>
                    <a:p>
                      <a:endParaRPr lang="en-GB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Missing number problems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Continue with a range of equations as in Year 2 but with appropriate numbers.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baseline="0" dirty="0" smtClean="0"/>
                        <a:t>Mental methods</a:t>
                      </a:r>
                      <a:r>
                        <a:rPr lang="en-GB" sz="900" b="1" u="none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/>
                        <a:t>Doubling 2 digit numbers using partitioning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/>
                        <a:t>Demonstrating multiplication on a number line – jumping in larger groups of amounts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baseline="0" dirty="0" smtClean="0"/>
                        <a:t>13 x 4 = 10 groups 4 = 3 groups of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none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baseline="0" dirty="0" smtClean="0"/>
                        <a:t>Written methods (progressing to 2d x 1d)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Developing written methods using understanding of visual images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Develop onto the grid method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Give children opportunities for children to explore this and deepen understanding using </a:t>
                      </a:r>
                      <a:r>
                        <a:rPr lang="en-GB" sz="900" baseline="0" dirty="0" err="1" smtClean="0"/>
                        <a:t>Dienes</a:t>
                      </a:r>
                      <a:r>
                        <a:rPr lang="en-GB" sz="900" baseline="0" dirty="0" smtClean="0"/>
                        <a:t> apparatus and place value counters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entagon 10">
            <a:hlinkClick r:id="rId2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3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4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5" action="ppaction://hlinksldjump"/>
          </p:cNvPr>
          <p:cNvSpPr/>
          <p:nvPr/>
        </p:nvSpPr>
        <p:spPr>
          <a:xfrm>
            <a:off x="2998459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6" action="ppaction://hlinksldjump"/>
          </p:cNvPr>
          <p:cNvSpPr/>
          <p:nvPr/>
        </p:nvSpPr>
        <p:spPr>
          <a:xfrm>
            <a:off x="630019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8" name="Pentagon 17">
            <a:hlinkClick r:id="rId7" action="ppaction://hlinksldjump"/>
          </p:cNvPr>
          <p:cNvSpPr/>
          <p:nvPr/>
        </p:nvSpPr>
        <p:spPr>
          <a:xfrm>
            <a:off x="3529529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9" name="Pentagon 18">
            <a:hlinkClick r:id="rId8" action="ppaction://hlinksldjump"/>
          </p:cNvPr>
          <p:cNvSpPr/>
          <p:nvPr/>
        </p:nvSpPr>
        <p:spPr>
          <a:xfrm>
            <a:off x="680424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4" action="ppaction://hlinkfile"/>
          </p:cNvPr>
          <p:cNvSpPr/>
          <p:nvPr/>
        </p:nvSpPr>
        <p:spPr>
          <a:xfrm>
            <a:off x="562797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4" action="ppaction://hlinkfile"/>
          </p:cNvPr>
          <p:cNvSpPr/>
          <p:nvPr/>
        </p:nvSpPr>
        <p:spPr>
          <a:xfrm>
            <a:off x="846043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9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72816"/>
            <a:ext cx="2644899" cy="93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40" y="2713493"/>
            <a:ext cx="2732905" cy="931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8" t="19211"/>
          <a:stretch/>
        </p:blipFill>
        <p:spPr bwMode="auto">
          <a:xfrm>
            <a:off x="187620" y="5373216"/>
            <a:ext cx="991896" cy="946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1" r="-902"/>
          <a:stretch/>
        </p:blipFill>
        <p:spPr bwMode="auto">
          <a:xfrm>
            <a:off x="1159224" y="5373216"/>
            <a:ext cx="1665187" cy="101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88" t="22881" r="13311" b="15481"/>
          <a:stretch/>
        </p:blipFill>
        <p:spPr bwMode="auto">
          <a:xfrm>
            <a:off x="2964712" y="2602045"/>
            <a:ext cx="1561679" cy="970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95" t="26590" r="8557" b="10884"/>
          <a:stretch/>
        </p:blipFill>
        <p:spPr bwMode="auto">
          <a:xfrm>
            <a:off x="4508874" y="2806255"/>
            <a:ext cx="1576986" cy="561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Pentagon 22">
            <a:hlinkClick r:id="rId9"/>
          </p:cNvPr>
          <p:cNvSpPr/>
          <p:nvPr/>
        </p:nvSpPr>
        <p:spPr>
          <a:xfrm>
            <a:off x="5081343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70" t="11907" b="5583"/>
          <a:stretch/>
        </p:blipFill>
        <p:spPr bwMode="auto">
          <a:xfrm>
            <a:off x="4890535" y="3377397"/>
            <a:ext cx="813664" cy="1225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19" y="2862951"/>
            <a:ext cx="2516518" cy="632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419" y="3789040"/>
            <a:ext cx="2534928" cy="581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3434245" y="5604431"/>
            <a:ext cx="603532" cy="647609"/>
            <a:chOff x="3434245" y="5604431"/>
            <a:chExt cx="603532" cy="647609"/>
          </a:xfrm>
        </p:grpSpPr>
        <p:cxnSp>
          <p:nvCxnSpPr>
            <p:cNvPr id="3" name="Straight Connector 2"/>
            <p:cNvCxnSpPr/>
            <p:nvPr/>
          </p:nvCxnSpPr>
          <p:spPr>
            <a:xfrm flipH="1">
              <a:off x="3438696" y="5604431"/>
              <a:ext cx="181665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885376" y="5604431"/>
              <a:ext cx="152401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4037777" y="6021288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434245" y="6036016"/>
              <a:ext cx="0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5" name="Left Arrow 4">
            <a:hlinkClick r:id="rId2" action="ppaction://hlinksldjump"/>
          </p:cNvPr>
          <p:cNvSpPr/>
          <p:nvPr/>
        </p:nvSpPr>
        <p:spPr>
          <a:xfrm>
            <a:off x="62083" y="6309320"/>
            <a:ext cx="837509" cy="4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Return</a:t>
            </a:r>
            <a:endParaRPr lang="en-GB" sz="1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574" t="28638" r="25334" b="47497"/>
          <a:stretch/>
        </p:blipFill>
        <p:spPr>
          <a:xfrm>
            <a:off x="3782" y="1340768"/>
            <a:ext cx="914021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51544" r="24059" b="23000"/>
          <a:stretch/>
        </p:blipFill>
        <p:spPr>
          <a:xfrm>
            <a:off x="-9509" y="1340768"/>
            <a:ext cx="9153509" cy="256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0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107504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059" t="8588" r="24059" b="48456"/>
          <a:stretch/>
        </p:blipFill>
        <p:spPr>
          <a:xfrm>
            <a:off x="70169" y="949690"/>
            <a:ext cx="9038335" cy="4207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49953" r="24954" b="5499"/>
          <a:stretch/>
        </p:blipFill>
        <p:spPr>
          <a:xfrm>
            <a:off x="35496" y="980728"/>
            <a:ext cx="9073010" cy="453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9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4954" t="29270" r="24954" b="32546"/>
          <a:stretch/>
        </p:blipFill>
        <p:spPr>
          <a:xfrm>
            <a:off x="107504" y="1083596"/>
            <a:ext cx="8832984" cy="378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67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954" t="19724" r="24059" b="23000"/>
          <a:stretch/>
        </p:blipFill>
        <p:spPr>
          <a:xfrm>
            <a:off x="251520" y="806392"/>
            <a:ext cx="8712968" cy="5502928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3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418</Words>
  <Application>Microsoft Office PowerPoint</Application>
  <PresentationFormat>On-screen Show (4:3)</PresentationFormat>
  <Paragraphs>127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 Theme</vt:lpstr>
      <vt:lpstr>Calculation Policy Multiplication – Years 1-3</vt:lpstr>
      <vt:lpstr>PowerPoint Presentation</vt:lpstr>
      <vt:lpstr>The National Curriculum in England. ©Crown Copyright 2013 Year 1 objectives </vt:lpstr>
      <vt:lpstr>The National Curriculum in England. ©Crown Copyright 2013 Year 1 guidance </vt:lpstr>
      <vt:lpstr>The National Curriculum in England. ©Crown Copyright 2013 Year 2 objectives </vt:lpstr>
      <vt:lpstr>The National Curriculum in England. ©Crown Copyright 2013 Year 2 guidance </vt:lpstr>
      <vt:lpstr>The National Curriculum in England. ©Crown Copyright 2013 Year 3 objectives </vt:lpstr>
      <vt:lpstr>The National Curriculum in England. ©Crown Copyright 2013 Year 3 guidance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TEACHER</cp:lastModifiedBy>
  <cp:revision>203</cp:revision>
  <cp:lastPrinted>2014-01-24T10:40:47Z</cp:lastPrinted>
  <dcterms:created xsi:type="dcterms:W3CDTF">2014-01-20T11:53:21Z</dcterms:created>
  <dcterms:modified xsi:type="dcterms:W3CDTF">2015-04-27T13:11:06Z</dcterms:modified>
</cp:coreProperties>
</file>