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9906000" cy="6794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38" autoAdjust="0"/>
    <p:restoredTop sz="63858" autoAdjust="0"/>
  </p:normalViewPr>
  <p:slideViewPr>
    <p:cSldViewPr>
      <p:cViewPr varScale="1">
        <p:scale>
          <a:sx n="74" d="100"/>
          <a:sy n="74" d="100"/>
        </p:scale>
        <p:origin x="6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11108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58699-E52A-4F73-A47D-1443C49354EC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74F92-CB6F-42F7-920F-34A201084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004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1108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5F93E-1F31-430F-8D68-8DF7E9D86115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0600" y="3227388"/>
            <a:ext cx="7924800" cy="3057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FC19A-471C-41C0-A193-010B341DF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1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FC19A-471C-41C0-A193-010B341DF6A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55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27/04/2015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27/04/2015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27/04/2015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27/04/2015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27/04/2015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27/04/2015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27/04/2015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27/04/2015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27/04/2015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27/04/2015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27/04/2015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E1021-BA62-4AF9-84C3-27591CED3692}" type="datetimeFigureOut">
              <a:rPr lang="en-GB" smtClean="0"/>
              <a:pPr/>
              <a:t>27/04/2015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7.jpe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5.png"/><Relationship Id="rId5" Type="http://schemas.openxmlformats.org/officeDocument/2006/relationships/slide" Target="slide5.xml"/><Relationship Id="rId10" Type="http://schemas.openxmlformats.org/officeDocument/2006/relationships/hyperlink" Target="../Hyperlinks/Written%20division%20explanation.pptx" TargetMode="External"/><Relationship Id="rId4" Type="http://schemas.openxmlformats.org/officeDocument/2006/relationships/hyperlink" Target="Hyperlinked%20files/Extra%20page%20sub123.docx" TargetMode="External"/><Relationship Id="rId9" Type="http://schemas.openxmlformats.org/officeDocument/2006/relationships/hyperlink" Target="https://www.ncetm.org.uk/resources/43589" TargetMode="External"/><Relationship Id="rId1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3582990"/>
          </a:xfrm>
        </p:spPr>
        <p:txBody>
          <a:bodyPr>
            <a:normAutofit/>
          </a:bodyPr>
          <a:lstStyle/>
          <a:p>
            <a:r>
              <a:rPr lang="en-GB" dirty="0" smtClean="0"/>
              <a:t>Calculation Policy</a:t>
            </a:r>
            <a:br>
              <a:rPr lang="en-GB" dirty="0" smtClean="0"/>
            </a:br>
            <a:r>
              <a:rPr lang="en-GB" dirty="0" smtClean="0"/>
              <a:t>Division – Years 4-6</a:t>
            </a:r>
            <a:endParaRPr lang="en-GB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848" y="4636656"/>
            <a:ext cx="288032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4954" y="516931"/>
            <a:ext cx="1066892" cy="1255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3390" y="516931"/>
            <a:ext cx="1341236" cy="1658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233" y="547414"/>
            <a:ext cx="2152075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736241"/>
              </p:ext>
            </p:extLst>
          </p:nvPr>
        </p:nvGraphicFramePr>
        <p:xfrm>
          <a:off x="107504" y="116632"/>
          <a:ext cx="8856984" cy="62461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2"/>
                <a:gridCol w="3240360"/>
                <a:gridCol w="2808312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Year</a:t>
                      </a:r>
                      <a:r>
                        <a:rPr lang="en-GB" b="1" baseline="0" dirty="0" smtClean="0"/>
                        <a:t> 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Year</a:t>
                      </a:r>
                      <a:r>
                        <a:rPr lang="en-GB" b="1" baseline="0" dirty="0" smtClean="0"/>
                        <a:t> 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Year</a:t>
                      </a:r>
                      <a:r>
                        <a:rPr lang="en-GB" b="1" baseline="0" dirty="0" smtClean="0"/>
                        <a:t> 6</a:t>
                      </a:r>
                      <a:endParaRPr lang="en-GB" b="1" dirty="0"/>
                    </a:p>
                  </a:txBody>
                  <a:tcPr/>
                </a:tc>
              </a:tr>
              <a:tr h="2802592">
                <a:tc gridSpan="2">
                  <a:txBody>
                    <a:bodyPr/>
                    <a:lstStyle/>
                    <a:p>
                      <a:r>
                        <a:rPr lang="en-GB" sz="9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÷ = signs and missing numbers</a:t>
                      </a:r>
                      <a:endParaRPr lang="en-GB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Continue using a range of equations as in year 3 but with appropriate numbers.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u="sng" baseline="0" dirty="0" smtClean="0"/>
                        <a:t>Sharing, Grouping and using a number line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Children will continue to explore division as sharing and grouping, and to represent calculations on a number line until they  have a secure understanding. Children should progress in their use of written division calculations: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b="0" i="0" u="none" baseline="0" dirty="0" smtClean="0"/>
                        <a:t>Using tables facts with which they are fluent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b="0" i="0" u="none" baseline="0" dirty="0" smtClean="0"/>
                        <a:t>Experiencing a logical progression in the numbers they use, for example: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900" b="0" i="0" u="none" baseline="0" dirty="0" smtClean="0"/>
                        <a:t>Dividend just over 10x the divisor, e.g. 84 ÷ 7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900" b="0" i="0" u="none" baseline="0" dirty="0" smtClean="0"/>
                        <a:t>Dividend just over 10x the divisor when the divisor is a teen number, e.g. 173 ÷ 15 (learning sensible strategies for calculations such as 102 ÷ 17)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900" b="0" i="0" u="none" baseline="0" dirty="0" smtClean="0"/>
                        <a:t>Dividend over 100x the divisor, e.g. 840 ÷ 7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900" b="0" i="0" u="none" baseline="0" dirty="0" smtClean="0"/>
                        <a:t>Dividend over 20x the divisor, e.g. 168 ÷ 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All of the above stages should include calculations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with remainders as well as without.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Remainders should be interpreted according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to the context. (i.e. rounded up or down to relate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to the answer to the problem)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900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sng" baseline="0" dirty="0" smtClean="0"/>
                        <a:t>÷ = signs and missing numbers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Continue using a range of equations but with appropriate numbers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sng" baseline="0" dirty="0" smtClean="0"/>
                        <a:t>Sharing and  Grouping and using a number line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Children will continue to explore division as sharing and grouping, and to represent calculations on a number line as appropriate.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Quotients should be expressed as decimals and fractions</a:t>
                      </a:r>
                      <a:endParaRPr lang="en-GB" sz="900" b="1" i="0" u="sng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i="0" u="sng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sng" baseline="0" dirty="0" smtClean="0"/>
                        <a:t>Formal Written Methods – long and short division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E.g. 1504 ÷ 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E.g. 2364 ÷ 15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</a:txBody>
                  <a:tcPr/>
                </a:tc>
              </a:tr>
              <a:tr h="30778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sng" baseline="0" dirty="0" smtClean="0"/>
                        <a:t>Formal Written Methods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Formal short division should only be introduced once children have a good understanding of division, its links with multiplication and the idea of ‘chunking up’ to find a target number (see use of number lines above)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Short division to be modelled for understanding using place value counters as shown below. Calculations with 2 and 3-digit dividends. E.g. fig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sng" baseline="0" dirty="0" smtClean="0"/>
                        <a:t>Formal Written Methods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Continued as shown in Year 4, leading to the efficient use of a formal method. The language of grouping to be used (see link from fig. 1 in Year 4)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E.g. 1435 ÷ 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baseline="0" dirty="0" smtClean="0"/>
                        <a:t>Children begin to practically develop their understanding of how express the remainder as a decimal or a fraction. Ensure practical understanding allows children to work through this (e.g. what could I do with this remaining 1? How could I share this between 6 as well?)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baseline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1" name="Pentagon 10">
            <a:hlinkClick r:id="rId2" action="ppaction://hlinksldjump"/>
          </p:cNvPr>
          <p:cNvSpPr/>
          <p:nvPr/>
        </p:nvSpPr>
        <p:spPr>
          <a:xfrm>
            <a:off x="179512" y="188640"/>
            <a:ext cx="455772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Obj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4" name="Pentagon 13">
            <a:hlinkClick r:id="rId3" action="ppaction://hlinksldjump"/>
          </p:cNvPr>
          <p:cNvSpPr/>
          <p:nvPr/>
        </p:nvSpPr>
        <p:spPr>
          <a:xfrm>
            <a:off x="683568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Gui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5" name="Pentagon 14">
            <a:hlinkClick r:id="rId4" action="ppaction://hlinkfile"/>
          </p:cNvPr>
          <p:cNvSpPr/>
          <p:nvPr/>
        </p:nvSpPr>
        <p:spPr>
          <a:xfrm>
            <a:off x="2411760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Ex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6" name="Pentagon 15">
            <a:hlinkClick r:id="rId5" action="ppaction://hlinksldjump"/>
          </p:cNvPr>
          <p:cNvSpPr/>
          <p:nvPr/>
        </p:nvSpPr>
        <p:spPr>
          <a:xfrm>
            <a:off x="2998459" y="188640"/>
            <a:ext cx="455772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Obj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7" name="Pentagon 16">
            <a:hlinkClick r:id="rId6" action="ppaction://hlinksldjump"/>
          </p:cNvPr>
          <p:cNvSpPr/>
          <p:nvPr/>
        </p:nvSpPr>
        <p:spPr>
          <a:xfrm>
            <a:off x="6300192" y="188640"/>
            <a:ext cx="455772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Obj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8" name="Pentagon 17">
            <a:hlinkClick r:id="rId7" action="ppaction://hlinksldjump"/>
          </p:cNvPr>
          <p:cNvSpPr/>
          <p:nvPr/>
        </p:nvSpPr>
        <p:spPr>
          <a:xfrm>
            <a:off x="3529529" y="191426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Gui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9" name="Pentagon 18">
            <a:hlinkClick r:id="rId8" action="ppaction://hlinksldjump"/>
          </p:cNvPr>
          <p:cNvSpPr/>
          <p:nvPr/>
        </p:nvSpPr>
        <p:spPr>
          <a:xfrm>
            <a:off x="6804248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Gui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20" name="Pentagon 19">
            <a:hlinkClick r:id="rId4" action="ppaction://hlinkfile"/>
          </p:cNvPr>
          <p:cNvSpPr/>
          <p:nvPr/>
        </p:nvSpPr>
        <p:spPr>
          <a:xfrm>
            <a:off x="5627978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Ex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21" name="Pentagon 20">
            <a:hlinkClick r:id="rId4" action="ppaction://hlinkfile"/>
          </p:cNvPr>
          <p:cNvSpPr/>
          <p:nvPr/>
        </p:nvSpPr>
        <p:spPr>
          <a:xfrm>
            <a:off x="8460432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Ex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22" name="Pentagon 21">
            <a:hlinkClick r:id="rId9"/>
          </p:cNvPr>
          <p:cNvSpPr/>
          <p:nvPr/>
        </p:nvSpPr>
        <p:spPr>
          <a:xfrm>
            <a:off x="7956376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Vid</a:t>
            </a:r>
            <a:endParaRPr lang="en-GB" sz="10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hlinkClick r:id="rId10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11"/>
          <a:srcRect l="14241" r="37812" b="20404"/>
          <a:stretch/>
        </p:blipFill>
        <p:spPr>
          <a:xfrm>
            <a:off x="575555" y="4653136"/>
            <a:ext cx="1697334" cy="1584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5" t="6402" r="19500" b="14483"/>
          <a:stretch/>
        </p:blipFill>
        <p:spPr>
          <a:xfrm rot="16200000">
            <a:off x="3916561" y="3302986"/>
            <a:ext cx="1224136" cy="3060340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5160" r="19048" b="5553"/>
          <a:stretch/>
        </p:blipFill>
        <p:spPr>
          <a:xfrm rot="16200000">
            <a:off x="7023545" y="1744019"/>
            <a:ext cx="1080120" cy="2454818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11413" r="14240" b="3289"/>
          <a:stretch/>
        </p:blipFill>
        <p:spPr>
          <a:xfrm>
            <a:off x="6631086" y="4020561"/>
            <a:ext cx="1541314" cy="223224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Curved Down Arrow 24"/>
          <p:cNvSpPr/>
          <p:nvPr/>
        </p:nvSpPr>
        <p:spPr>
          <a:xfrm>
            <a:off x="2809448" y="2780928"/>
            <a:ext cx="1402511" cy="224712"/>
          </a:xfrm>
          <a:prstGeom prst="curved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Curved Down Arrow 25"/>
          <p:cNvSpPr/>
          <p:nvPr/>
        </p:nvSpPr>
        <p:spPr>
          <a:xfrm>
            <a:off x="4211960" y="2780928"/>
            <a:ext cx="840702" cy="224844"/>
          </a:xfrm>
          <a:prstGeom prst="curved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2494403" y="2996952"/>
            <a:ext cx="3229725" cy="163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48857" y="2780928"/>
            <a:ext cx="9737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100 groups</a:t>
            </a:r>
            <a:endParaRPr lang="en-GB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4273799" y="2780928"/>
            <a:ext cx="9737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20 groups</a:t>
            </a:r>
            <a:endParaRPr lang="en-GB" sz="1050" dirty="0"/>
          </a:p>
        </p:txBody>
      </p:sp>
      <p:sp>
        <p:nvSpPr>
          <p:cNvPr id="29" name="TextBox 28"/>
          <p:cNvSpPr txBox="1"/>
          <p:nvPr/>
        </p:nvSpPr>
        <p:spPr>
          <a:xfrm>
            <a:off x="2699792" y="2996952"/>
            <a:ext cx="2986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32202" y="2971428"/>
            <a:ext cx="7024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700</a:t>
            </a:r>
            <a:endParaRPr lang="en-GB" sz="1050" dirty="0"/>
          </a:p>
        </p:txBody>
      </p:sp>
      <p:sp>
        <p:nvSpPr>
          <p:cNvPr id="31" name="TextBox 30"/>
          <p:cNvSpPr txBox="1"/>
          <p:nvPr/>
        </p:nvSpPr>
        <p:spPr>
          <a:xfrm>
            <a:off x="4753432" y="2971428"/>
            <a:ext cx="7024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840</a:t>
            </a:r>
            <a:endParaRPr lang="en-GB" sz="1050" dirty="0"/>
          </a:p>
        </p:txBody>
      </p:sp>
      <p:sp>
        <p:nvSpPr>
          <p:cNvPr id="32" name="TextBox 31"/>
          <p:cNvSpPr txBox="1"/>
          <p:nvPr/>
        </p:nvSpPr>
        <p:spPr>
          <a:xfrm>
            <a:off x="5157479" y="2024257"/>
            <a:ext cx="1133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u="sng" dirty="0" smtClean="0"/>
              <a:t>Jottings</a:t>
            </a:r>
          </a:p>
          <a:p>
            <a:r>
              <a:rPr lang="en-GB" sz="1050" i="1" dirty="0" smtClean="0"/>
              <a:t>7 x 100 = 700</a:t>
            </a:r>
          </a:p>
          <a:p>
            <a:r>
              <a:rPr lang="en-GB" sz="1050" i="1" dirty="0" smtClean="0"/>
              <a:t>7 x 10 = 70</a:t>
            </a:r>
          </a:p>
          <a:p>
            <a:r>
              <a:rPr lang="en-GB" sz="1050" i="1" dirty="0" smtClean="0"/>
              <a:t>7 x 20 = 140</a:t>
            </a:r>
            <a:endParaRPr lang="en-GB" sz="105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3392884" y="2184945"/>
            <a:ext cx="11791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e.g. 840 ÷ 7 = 120</a:t>
            </a:r>
            <a:endParaRPr lang="en-GB" sz="1050" b="1" dirty="0"/>
          </a:p>
        </p:txBody>
      </p:sp>
      <p:sp>
        <p:nvSpPr>
          <p:cNvPr id="34" name="Pentagon 33">
            <a:hlinkClick r:id="rId9"/>
          </p:cNvPr>
          <p:cNvSpPr/>
          <p:nvPr/>
        </p:nvSpPr>
        <p:spPr>
          <a:xfrm>
            <a:off x="5073839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Vid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35" name="Pentagon 34">
            <a:hlinkClick r:id="rId9"/>
          </p:cNvPr>
          <p:cNvSpPr/>
          <p:nvPr/>
        </p:nvSpPr>
        <p:spPr>
          <a:xfrm>
            <a:off x="1874512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Vid</a:t>
            </a:r>
            <a:endParaRPr lang="en-GB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England. ©Crown Copyright 2013</a:t>
            </a:r>
            <a:br>
              <a:rPr lang="en-GB" sz="1600" dirty="0" smtClean="0"/>
            </a:br>
            <a:r>
              <a:rPr lang="en-GB" sz="1800" b="1" dirty="0"/>
              <a:t>Year </a:t>
            </a:r>
            <a:r>
              <a:rPr lang="en-GB" sz="1800" b="1" dirty="0" smtClean="0"/>
              <a:t>4 </a:t>
            </a:r>
            <a:r>
              <a:rPr lang="en-GB" sz="1800" b="1" dirty="0"/>
              <a:t>objectives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62083" y="6309320"/>
            <a:ext cx="837509" cy="4766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Return</a:t>
            </a:r>
            <a:endParaRPr lang="en-GB" sz="1400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954" t="11769" r="24954" b="43684"/>
          <a:stretch/>
        </p:blipFill>
        <p:spPr>
          <a:xfrm>
            <a:off x="247160" y="1044209"/>
            <a:ext cx="8896839" cy="444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England. ©Crown Copyright 2013</a:t>
            </a:r>
            <a:br>
              <a:rPr lang="en-GB" sz="1600" dirty="0" smtClean="0"/>
            </a:br>
            <a:r>
              <a:rPr lang="en-GB" sz="1800" b="1" dirty="0"/>
              <a:t>Year </a:t>
            </a:r>
            <a:r>
              <a:rPr lang="en-GB" sz="1800" b="1" dirty="0" smtClean="0"/>
              <a:t>4 </a:t>
            </a:r>
            <a:r>
              <a:rPr lang="en-GB" sz="1800" b="1" dirty="0"/>
              <a:t>g</a:t>
            </a:r>
            <a:r>
              <a:rPr lang="en-GB" sz="1800" b="1" dirty="0" smtClean="0"/>
              <a:t>uidance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22123" y="6165304"/>
            <a:ext cx="981525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Return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060" t="10179" r="24954" b="5499"/>
          <a:stretch/>
        </p:blipFill>
        <p:spPr>
          <a:xfrm>
            <a:off x="1403648" y="716310"/>
            <a:ext cx="6552728" cy="60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England. ©Crown Copyright 2013</a:t>
            </a:r>
            <a:br>
              <a:rPr lang="en-GB" sz="1600" dirty="0" smtClean="0"/>
            </a:br>
            <a:r>
              <a:rPr lang="en-GB" sz="1800" b="1" dirty="0"/>
              <a:t>Year 5</a:t>
            </a:r>
            <a:r>
              <a:rPr lang="en-GB" sz="1800" b="1" dirty="0" smtClean="0"/>
              <a:t> </a:t>
            </a:r>
            <a:r>
              <a:rPr lang="en-GB" sz="1800" b="1" dirty="0"/>
              <a:t>objectives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07504" y="6165304"/>
            <a:ext cx="981525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Return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495" t="14319" r="25413" b="33178"/>
          <a:stretch/>
        </p:blipFill>
        <p:spPr>
          <a:xfrm>
            <a:off x="1722333" y="764704"/>
            <a:ext cx="5629179" cy="3317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5060" t="34179" r="25381" b="28043"/>
          <a:stretch/>
        </p:blipFill>
        <p:spPr>
          <a:xfrm>
            <a:off x="1784926" y="4102771"/>
            <a:ext cx="5566586" cy="238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England. ©Crown Copyright 2013</a:t>
            </a:r>
            <a:br>
              <a:rPr lang="en-GB" sz="1600" dirty="0" smtClean="0"/>
            </a:br>
            <a:r>
              <a:rPr lang="en-GB" sz="1800" b="1" dirty="0"/>
              <a:t>Year 5</a:t>
            </a:r>
            <a:r>
              <a:rPr lang="en-GB" sz="1800" b="1" dirty="0" smtClean="0"/>
              <a:t> guidance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22123" y="6165304"/>
            <a:ext cx="981525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Return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954" t="13360" r="25849" b="15045"/>
          <a:stretch/>
        </p:blipFill>
        <p:spPr>
          <a:xfrm>
            <a:off x="1533211" y="764704"/>
            <a:ext cx="7359269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England. ©Crown Copyright 2013</a:t>
            </a:r>
            <a:br>
              <a:rPr lang="en-GB" sz="1600" dirty="0" smtClean="0"/>
            </a:br>
            <a:r>
              <a:rPr lang="en-GB" sz="1800" b="1" dirty="0"/>
              <a:t>Year 6</a:t>
            </a:r>
            <a:r>
              <a:rPr lang="en-GB" sz="1800" b="1" dirty="0" smtClean="0"/>
              <a:t> </a:t>
            </a:r>
            <a:r>
              <a:rPr lang="en-GB" sz="1800" b="1" dirty="0"/>
              <a:t>objectives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22123" y="6165304"/>
            <a:ext cx="981525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Return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060" t="3814" r="24954" b="2316"/>
          <a:stretch/>
        </p:blipFill>
        <p:spPr>
          <a:xfrm>
            <a:off x="1835696" y="735980"/>
            <a:ext cx="5801692" cy="600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England. ©Crown Copyright 2013</a:t>
            </a:r>
            <a:br>
              <a:rPr lang="en-GB" sz="1600" dirty="0" smtClean="0"/>
            </a:br>
            <a:r>
              <a:rPr lang="en-GB" sz="1800" b="1" dirty="0"/>
              <a:t>Year 6</a:t>
            </a:r>
            <a:r>
              <a:rPr lang="en-GB" sz="1800" b="1" dirty="0" smtClean="0"/>
              <a:t> guidance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22123" y="6165304"/>
            <a:ext cx="981525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Return</a:t>
            </a:r>
            <a:endParaRPr lang="en-GB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954" t="21315" r="24059" b="30955"/>
          <a:stretch/>
        </p:blipFill>
        <p:spPr>
          <a:xfrm>
            <a:off x="53004" y="764704"/>
            <a:ext cx="9204159" cy="484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1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545</Words>
  <Application>Microsoft Office PowerPoint</Application>
  <PresentationFormat>On-screen Show (4:3)</PresentationFormat>
  <Paragraphs>96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Calculation Policy Division – Years 4-6</vt:lpstr>
      <vt:lpstr>PowerPoint Presentation</vt:lpstr>
      <vt:lpstr>The National Curriculum in England. ©Crown Copyright 2013 Year 4 objectives </vt:lpstr>
      <vt:lpstr>The National Curriculum in England. ©Crown Copyright 2013 Year 4 guidance </vt:lpstr>
      <vt:lpstr>The National Curriculum in England. ©Crown Copyright 2013 Year 5 objectives </vt:lpstr>
      <vt:lpstr>The National Curriculum in England. ©Crown Copyright 2013 Year 5 guidance </vt:lpstr>
      <vt:lpstr>The National Curriculum in England. ©Crown Copyright 2013 Year 6 objectives </vt:lpstr>
      <vt:lpstr>The National Curriculum in England. ©Crown Copyright 2013 Year 6 guidance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compaq</dc:creator>
  <cp:lastModifiedBy>TEACHER</cp:lastModifiedBy>
  <cp:revision>244</cp:revision>
  <cp:lastPrinted>2014-01-24T10:40:47Z</cp:lastPrinted>
  <dcterms:created xsi:type="dcterms:W3CDTF">2014-01-20T11:53:21Z</dcterms:created>
  <dcterms:modified xsi:type="dcterms:W3CDTF">2015-04-27T13:11:00Z</dcterms:modified>
</cp:coreProperties>
</file>