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3" r:id="rId2"/>
    <p:sldId id="256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9906000" cy="67945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829" autoAdjust="0"/>
    <p:restoredTop sz="63858" autoAdjust="0"/>
  </p:normalViewPr>
  <p:slideViewPr>
    <p:cSldViewPr>
      <p:cViewPr varScale="1">
        <p:scale>
          <a:sx n="74" d="100"/>
          <a:sy n="74" d="100"/>
        </p:scale>
        <p:origin x="66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92600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11108" y="0"/>
            <a:ext cx="4292600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D58699-E52A-4F73-A47D-1443C49354EC}" type="datetimeFigureOut">
              <a:rPr lang="en-GB" smtClean="0"/>
              <a:t>27/04/2015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53596"/>
            <a:ext cx="4292600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11108" y="6453596"/>
            <a:ext cx="4292600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574F92-CB6F-42F7-920F-34A201084CC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900407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92600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11108" y="0"/>
            <a:ext cx="4292600" cy="339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A5F93E-1F31-430F-8D68-8DF7E9D86115}" type="datetimeFigureOut">
              <a:rPr lang="en-GB" smtClean="0"/>
              <a:t>27/04/2015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54375" y="509588"/>
            <a:ext cx="3397250" cy="25479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0600" y="3227388"/>
            <a:ext cx="7924800" cy="30575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3596"/>
            <a:ext cx="4292600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11108" y="6453596"/>
            <a:ext cx="4292600" cy="339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5FC19A-471C-41C0-A193-010B341DF6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909117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5FC19A-471C-41C0-A193-010B341DF6AA}" type="slidenum">
              <a:rPr lang="en-GB" smtClean="0"/>
              <a:pPr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565571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27/04/2015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27/04/2015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27/04/2015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27/04/2015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27/04/2015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27/04/2015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27/04/2015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27/04/2015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27/04/2015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27/04/2015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2E1021-BA62-4AF9-84C3-27591CED3692}" type="datetimeFigureOut">
              <a:rPr lang="en-GB" smtClean="0"/>
              <a:pPr/>
              <a:t>27/04/2015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2E1021-BA62-4AF9-84C3-27591CED3692}" type="datetimeFigureOut">
              <a:rPr lang="en-GB" smtClean="0"/>
              <a:pPr/>
              <a:t>27/04/2015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4DF1A1-8BB0-4B81-933C-0393B246E535}" type="slidenum">
              <a:rPr lang="en-GB" smtClean="0"/>
              <a:pPr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eg"/><Relationship Id="rId5" Type="http://schemas.openxmlformats.org/officeDocument/2006/relationships/image" Target="../media/image3.jp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slide" Target="slide8.xml"/><Relationship Id="rId13" Type="http://schemas.openxmlformats.org/officeDocument/2006/relationships/image" Target="../media/image8.wmf"/><Relationship Id="rId18" Type="http://schemas.openxmlformats.org/officeDocument/2006/relationships/image" Target="../media/image13.png"/><Relationship Id="rId26" Type="http://schemas.openxmlformats.org/officeDocument/2006/relationships/image" Target="../media/image21.png"/><Relationship Id="rId3" Type="http://schemas.openxmlformats.org/officeDocument/2006/relationships/slide" Target="slide4.xml"/><Relationship Id="rId21" Type="http://schemas.openxmlformats.org/officeDocument/2006/relationships/image" Target="../media/image16.png"/><Relationship Id="rId7" Type="http://schemas.openxmlformats.org/officeDocument/2006/relationships/slide" Target="slide6.xml"/><Relationship Id="rId12" Type="http://schemas.openxmlformats.org/officeDocument/2006/relationships/image" Target="../media/image7.png"/><Relationship Id="rId17" Type="http://schemas.openxmlformats.org/officeDocument/2006/relationships/image" Target="../media/image12.png"/><Relationship Id="rId25" Type="http://schemas.openxmlformats.org/officeDocument/2006/relationships/image" Target="../media/image20.png"/><Relationship Id="rId2" Type="http://schemas.openxmlformats.org/officeDocument/2006/relationships/slide" Target="slide3.xml"/><Relationship Id="rId16" Type="http://schemas.openxmlformats.org/officeDocument/2006/relationships/image" Target="../media/image11.wmf"/><Relationship Id="rId20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slide" Target="slide7.xml"/><Relationship Id="rId11" Type="http://schemas.openxmlformats.org/officeDocument/2006/relationships/image" Target="../media/image6.png"/><Relationship Id="rId24" Type="http://schemas.openxmlformats.org/officeDocument/2006/relationships/image" Target="../media/image19.png"/><Relationship Id="rId5" Type="http://schemas.openxmlformats.org/officeDocument/2006/relationships/slide" Target="slide5.xml"/><Relationship Id="rId15" Type="http://schemas.openxmlformats.org/officeDocument/2006/relationships/image" Target="../media/image10.png"/><Relationship Id="rId23" Type="http://schemas.openxmlformats.org/officeDocument/2006/relationships/image" Target="../media/image18.png"/><Relationship Id="rId10" Type="http://schemas.openxmlformats.org/officeDocument/2006/relationships/image" Target="../media/image5.png"/><Relationship Id="rId19" Type="http://schemas.openxmlformats.org/officeDocument/2006/relationships/image" Target="../media/image14.png"/><Relationship Id="rId4" Type="http://schemas.openxmlformats.org/officeDocument/2006/relationships/hyperlink" Target="Extra%20page%20add123.docx" TargetMode="External"/><Relationship Id="rId9" Type="http://schemas.openxmlformats.org/officeDocument/2006/relationships/hyperlink" Target="https://www.ncetm.org.uk/resources/40534" TargetMode="External"/><Relationship Id="rId14" Type="http://schemas.openxmlformats.org/officeDocument/2006/relationships/image" Target="../media/image9.png"/><Relationship Id="rId22" Type="http://schemas.openxmlformats.org/officeDocument/2006/relationships/image" Target="../media/image17.png"/><Relationship Id="rId27" Type="http://schemas.openxmlformats.org/officeDocument/2006/relationships/image" Target="../media/image2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1643050"/>
            <a:ext cx="8229600" cy="3582990"/>
          </a:xfrm>
        </p:spPr>
        <p:txBody>
          <a:bodyPr>
            <a:normAutofit/>
          </a:bodyPr>
          <a:lstStyle/>
          <a:p>
            <a:r>
              <a:rPr lang="en-GB" dirty="0" smtClean="0"/>
              <a:t>Calculation Policy</a:t>
            </a:r>
            <a:br>
              <a:rPr lang="en-GB" dirty="0" smtClean="0"/>
            </a:br>
            <a:r>
              <a:rPr lang="en-GB" dirty="0" smtClean="0"/>
              <a:t>Addition – Years 1-3</a:t>
            </a:r>
            <a:endParaRPr lang="en-GB" dirty="0"/>
          </a:p>
        </p:txBody>
      </p:sp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203848" y="4636656"/>
            <a:ext cx="2880321" cy="9361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836712"/>
            <a:ext cx="2154115" cy="12241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72773" y="675235"/>
            <a:ext cx="1342469" cy="166193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2693" y="668889"/>
            <a:ext cx="1066977" cy="12548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45804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905654"/>
              </p:ext>
            </p:extLst>
          </p:nvPr>
        </p:nvGraphicFramePr>
        <p:xfrm>
          <a:off x="107504" y="116632"/>
          <a:ext cx="8856984" cy="66751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808312"/>
                <a:gridCol w="3240360"/>
                <a:gridCol w="2808312"/>
              </a:tblGrid>
              <a:tr h="216024"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Year</a:t>
                      </a:r>
                      <a:r>
                        <a:rPr lang="en-GB" b="1" baseline="0" dirty="0" smtClean="0"/>
                        <a:t> 1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Year</a:t>
                      </a:r>
                      <a:r>
                        <a:rPr lang="en-GB" b="1" baseline="0" dirty="0" smtClean="0"/>
                        <a:t> 2</a:t>
                      </a:r>
                      <a:endParaRPr lang="en-GB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b="1" dirty="0" smtClean="0"/>
                        <a:t>Year</a:t>
                      </a:r>
                      <a:r>
                        <a:rPr lang="en-GB" b="1" baseline="0" dirty="0" smtClean="0"/>
                        <a:t> 3</a:t>
                      </a:r>
                      <a:endParaRPr lang="en-GB" b="1" dirty="0"/>
                    </a:p>
                  </a:txBody>
                  <a:tcPr/>
                </a:tc>
              </a:tr>
              <a:tr h="5767264">
                <a:tc>
                  <a:txBody>
                    <a:bodyPr/>
                    <a:lstStyle/>
                    <a:p>
                      <a:r>
                        <a:rPr lang="en-GB" sz="900" b="1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+ = signs and missing numbers</a:t>
                      </a:r>
                      <a:endParaRPr lang="en-GB" sz="900" b="1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Children need to understand the concept of equality before using the ‘=’ sign. Calculations should be written either side of the equality sign so that the sign is not just interpreted as ‘the answer’.</a:t>
                      </a:r>
                    </a:p>
                    <a:p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= 1+ 1</a:t>
                      </a:r>
                    </a:p>
                    <a:p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 + 3 = 4 + 1</a:t>
                      </a:r>
                    </a:p>
                    <a:p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Missing numbers need to be placed in all possible places.</a:t>
                      </a:r>
                    </a:p>
                    <a:p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 + 4 = </a:t>
                      </a: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 panose="05050102010706020507" pitchFamily="18" charset="2"/>
                        </a:rPr>
                        <a:t></a:t>
                      </a: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      </a:t>
                      </a: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 panose="05050102010706020507" pitchFamily="18" charset="2"/>
                        </a:rPr>
                        <a:t></a:t>
                      </a: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= 3 + 4</a:t>
                      </a:r>
                    </a:p>
                    <a:p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 + </a:t>
                      </a: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 panose="05050102010706020507" pitchFamily="18" charset="2"/>
                        </a:rPr>
                        <a:t></a:t>
                      </a: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= 7                   7 = </a:t>
                      </a: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 panose="05050102010706020507" pitchFamily="18" charset="2"/>
                        </a:rPr>
                        <a:t></a:t>
                      </a: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+ 4</a:t>
                      </a:r>
                    </a:p>
                    <a:p>
                      <a:endParaRPr lang="en-GB" sz="900" u="sng" baseline="0" dirty="0" smtClean="0"/>
                    </a:p>
                    <a:p>
                      <a:r>
                        <a:rPr lang="en-GB" sz="900" b="1" u="sng" baseline="0" dirty="0" smtClean="0"/>
                        <a:t>Counting and Combining sets of Objects</a:t>
                      </a:r>
                    </a:p>
                    <a:p>
                      <a:r>
                        <a:rPr lang="en-GB" sz="900" baseline="0" dirty="0" smtClean="0"/>
                        <a:t>Combining two sets of objects (aggregation) which will progress onto adding on to a set (augmentation)</a:t>
                      </a:r>
                    </a:p>
                    <a:p>
                      <a:endParaRPr lang="en-GB" sz="900" baseline="0" dirty="0" smtClean="0"/>
                    </a:p>
                    <a:p>
                      <a:endParaRPr lang="en-GB" sz="900" baseline="0" dirty="0" smtClean="0"/>
                    </a:p>
                    <a:p>
                      <a:endParaRPr lang="en-GB" sz="9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u="sng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u="sng" baseline="0" dirty="0" smtClean="0"/>
                        <a:t>Understanding of counting on with a </a:t>
                      </a:r>
                      <a:r>
                        <a:rPr lang="en-GB" sz="900" u="sng" baseline="0" dirty="0" err="1" smtClean="0"/>
                        <a:t>numbertrack</a:t>
                      </a:r>
                      <a:r>
                        <a:rPr lang="en-GB" sz="900" u="sng" baseline="0" dirty="0" smtClean="0"/>
                        <a:t>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u="sng" baseline="0" dirty="0" smtClean="0"/>
                        <a:t>Understanding of counting on with a </a:t>
                      </a:r>
                      <a:r>
                        <a:rPr lang="en-GB" sz="900" u="sng" baseline="0" dirty="0" err="1" smtClean="0"/>
                        <a:t>numberline</a:t>
                      </a:r>
                      <a:r>
                        <a:rPr lang="en-GB" sz="900" u="sng" baseline="0" dirty="0" smtClean="0"/>
                        <a:t> </a:t>
                      </a:r>
                      <a:r>
                        <a:rPr lang="en-GB" sz="900" baseline="0" dirty="0" smtClean="0"/>
                        <a:t>(supported by models and images).</a:t>
                      </a:r>
                      <a:endParaRPr lang="en-GB" sz="9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9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7+ 4</a:t>
                      </a:r>
                    </a:p>
                    <a:p>
                      <a:endParaRPr lang="en-GB" sz="9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b="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Missing number problems </a:t>
                      </a:r>
                      <a:r>
                        <a:rPr lang="en-GB" sz="900" b="0" u="none" kern="120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e.g</a:t>
                      </a:r>
                      <a:r>
                        <a:rPr lang="en-GB" sz="900" b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900" b="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14 + 5 = 10 + </a:t>
                      </a:r>
                      <a:r>
                        <a:rPr lang="en-GB" sz="900" b="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 panose="05050102010706020507" pitchFamily="18" charset="2"/>
                        </a:rPr>
                        <a:t></a:t>
                      </a:r>
                      <a:r>
                        <a:rPr lang="en-GB" sz="900" b="0" u="non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 panose="05050102010706020507" pitchFamily="18" charset="2"/>
                        </a:rPr>
                        <a:t>       </a:t>
                      </a:r>
                      <a:r>
                        <a:rPr lang="en-GB" sz="900" b="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32 + </a:t>
                      </a:r>
                      <a:r>
                        <a:rPr lang="en-GB" sz="900" b="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 panose="05050102010706020507" pitchFamily="18" charset="2"/>
                        </a:rPr>
                        <a:t></a:t>
                      </a:r>
                      <a:r>
                        <a:rPr lang="en-GB" sz="900" b="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+ </a:t>
                      </a:r>
                      <a:r>
                        <a:rPr lang="en-GB" sz="900" b="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 panose="05050102010706020507" pitchFamily="18" charset="2"/>
                        </a:rPr>
                        <a:t></a:t>
                      </a:r>
                      <a:r>
                        <a:rPr lang="en-GB" sz="900" b="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= 100   35 = 1 + </a:t>
                      </a:r>
                      <a:r>
                        <a:rPr lang="en-GB" sz="900" b="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Symbol" panose="05050102010706020507" pitchFamily="18" charset="2"/>
                        </a:rPr>
                        <a:t></a:t>
                      </a:r>
                      <a:r>
                        <a:rPr lang="en-GB" sz="900" b="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+ 5</a:t>
                      </a:r>
                    </a:p>
                    <a:p>
                      <a:r>
                        <a:rPr lang="en-GB" sz="10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It</a:t>
                      </a:r>
                      <a:r>
                        <a:rPr lang="en-GB" sz="9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is valuable to use a range of representations (also see Y1). Continue to use </a:t>
                      </a:r>
                      <a:r>
                        <a:rPr lang="en-GB" sz="900" kern="1200" baseline="0" dirty="0" err="1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numberlines</a:t>
                      </a:r>
                      <a:r>
                        <a:rPr lang="en-GB" sz="9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to develop understanding of:</a:t>
                      </a:r>
                      <a:endParaRPr lang="en-GB" sz="9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900" b="0" u="sng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</a:t>
                      </a:r>
                      <a:r>
                        <a:rPr lang="en-GB" sz="900" b="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ounting on in tens and ones</a:t>
                      </a:r>
                    </a:p>
                    <a:p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23 + 12 = 23 + 10 + 2</a:t>
                      </a:r>
                    </a:p>
                    <a:p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= 33 + 2</a:t>
                      </a:r>
                    </a:p>
                    <a:p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= 35</a:t>
                      </a:r>
                      <a:endParaRPr lang="en-GB" sz="900" dirty="0" smtClean="0"/>
                    </a:p>
                    <a:p>
                      <a:r>
                        <a:rPr lang="en-GB" sz="900" b="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Partitioning and bridging through 10.</a:t>
                      </a:r>
                      <a:endParaRPr lang="en-GB" sz="9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The steps in addition often bridge through a multiple of 10</a:t>
                      </a:r>
                    </a:p>
                    <a:p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e.g.</a:t>
                      </a:r>
                      <a:r>
                        <a:rPr lang="en-GB" sz="9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Children should be able to partition the 7 to relate adding the 2 and then the 5. </a:t>
                      </a:r>
                    </a:p>
                    <a:p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8 + 7 = 15</a:t>
                      </a:r>
                    </a:p>
                    <a:p>
                      <a:endParaRPr lang="en-GB" sz="900" b="0" u="none" dirty="0" smtClean="0"/>
                    </a:p>
                    <a:p>
                      <a:endParaRPr lang="en-GB" sz="900" b="1" u="sng" dirty="0" smtClean="0"/>
                    </a:p>
                    <a:p>
                      <a:r>
                        <a:rPr lang="en-GB" sz="900" b="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Adding 9 or 11 by adding 10 and adjusting by 1</a:t>
                      </a:r>
                    </a:p>
                    <a:p>
                      <a:r>
                        <a:rPr lang="en-GB" sz="9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e.g.</a:t>
                      </a:r>
                      <a:r>
                        <a:rPr lang="en-GB" sz="900" b="0" u="sng" strike="noStrike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GB" sz="900" b="0" u="none" strike="noStrik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Add 9 by adding 10 and adjusting by 1</a:t>
                      </a:r>
                      <a:endParaRPr lang="en-GB" sz="900" b="0" u="sng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35 + 9 = 44</a:t>
                      </a:r>
                    </a:p>
                    <a:p>
                      <a:endParaRPr lang="en-GB" sz="9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9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GB" sz="900" b="1" u="sng" dirty="0" smtClean="0"/>
                    </a:p>
                    <a:p>
                      <a:r>
                        <a:rPr lang="en-GB" sz="900" b="1" u="sng" dirty="0" smtClean="0"/>
                        <a:t>Towards a</a:t>
                      </a:r>
                      <a:r>
                        <a:rPr lang="en-GB" sz="900" b="1" u="sng" baseline="0" dirty="0" smtClean="0"/>
                        <a:t> Written Method</a:t>
                      </a:r>
                      <a:endParaRPr lang="en-GB" sz="900" b="1" u="sng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Partitioning in different ways and recombine</a:t>
                      </a:r>
                      <a:endParaRPr lang="en-GB" sz="900" b="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00" dirty="0" smtClean="0"/>
                        <a:t>47+25</a:t>
                      </a:r>
                    </a:p>
                    <a:p>
                      <a:r>
                        <a:rPr lang="en-GB" sz="1000" dirty="0" smtClean="0"/>
                        <a:t>       </a:t>
                      </a:r>
                      <a:r>
                        <a:rPr lang="en-GB" sz="1000" b="1" dirty="0" smtClean="0"/>
                        <a:t>47                           25                           60 + 12</a:t>
                      </a:r>
                      <a:endParaRPr lang="en-GB" sz="1000" dirty="0" smtClean="0"/>
                    </a:p>
                    <a:p>
                      <a:endParaRPr lang="en-GB" sz="1000" dirty="0" smtClean="0"/>
                    </a:p>
                    <a:p>
                      <a:endParaRPr lang="en-GB" sz="1000" dirty="0" smtClean="0"/>
                    </a:p>
                    <a:p>
                      <a:endParaRPr lang="en-GB" sz="1000" dirty="0" smtClean="0"/>
                    </a:p>
                    <a:p>
                      <a:endParaRPr lang="en-GB" sz="1000" dirty="0" smtClean="0"/>
                    </a:p>
                    <a:p>
                      <a:endParaRPr lang="en-GB" sz="1000" dirty="0" smtClean="0"/>
                    </a:p>
                    <a:p>
                      <a:r>
                        <a:rPr lang="en-GB" sz="1000" dirty="0" smtClean="0"/>
                        <a:t>Leading to exchanging:</a:t>
                      </a:r>
                      <a:r>
                        <a:rPr lang="en-GB" sz="1000" baseline="0" dirty="0" smtClean="0"/>
                        <a:t> </a:t>
                      </a:r>
                    </a:p>
                    <a:p>
                      <a:r>
                        <a:rPr lang="en-GB" sz="1000" b="1" baseline="0" dirty="0" smtClean="0"/>
                        <a:t>72</a:t>
                      </a:r>
                      <a:endParaRPr lang="en-GB" sz="900" b="1" u="sng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u="sng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u="sng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u="sng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u="sng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u="sng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="1" u="sng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Expanded written method</a:t>
                      </a:r>
                      <a:endParaRPr lang="en-GB" sz="9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en-GB" sz="900" baseline="0" dirty="0" smtClean="0"/>
                        <a:t>40 + 7 + 20 + 5 = </a:t>
                      </a:r>
                    </a:p>
                    <a:p>
                      <a:r>
                        <a:rPr lang="en-GB" sz="900" baseline="0" dirty="0" smtClean="0"/>
                        <a:t>40+20 + 7 + 5 = </a:t>
                      </a:r>
                    </a:p>
                    <a:p>
                      <a:r>
                        <a:rPr lang="en-GB" sz="900" baseline="0" dirty="0" smtClean="0"/>
                        <a:t>60 + 12 = 72</a:t>
                      </a:r>
                      <a:r>
                        <a:rPr lang="en-GB" sz="1000" baseline="0" dirty="0" smtClean="0"/>
                        <a:t>                          </a:t>
                      </a:r>
                    </a:p>
                    <a:p>
                      <a:endParaRPr lang="en-GB" sz="10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0" u="none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Missing number problems </a:t>
                      </a:r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using a range of equations as in Year 1 and 2 but with appropriate, larger numbers.</a:t>
                      </a:r>
                      <a:endParaRPr lang="en-GB" sz="9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  <a:p>
                      <a:r>
                        <a:rPr lang="en-GB" sz="900" b="1" u="sng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Partition into tens and ones </a:t>
                      </a:r>
                      <a:endParaRPr lang="en-GB" sz="900" kern="1200" dirty="0" smtClean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lvl="0"/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Partition both numbers and recombine.  </a:t>
                      </a:r>
                    </a:p>
                    <a:p>
                      <a:pPr lvl="0"/>
                      <a:r>
                        <a:rPr lang="en-GB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Count on by partitioning the second number only e.g.</a:t>
                      </a:r>
                    </a:p>
                    <a:p>
                      <a:r>
                        <a:rPr lang="en-GB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247 + 125 = 247 + 100 + 20+ 5</a:t>
                      </a:r>
                    </a:p>
                    <a:p>
                      <a:r>
                        <a:rPr lang="en-GB" sz="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= 347 + 20 </a:t>
                      </a:r>
                      <a:r>
                        <a:rPr lang="en-GB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+ 5</a:t>
                      </a:r>
                    </a:p>
                    <a:p>
                      <a:r>
                        <a:rPr lang="en-GB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= 367 + 5</a:t>
                      </a:r>
                    </a:p>
                    <a:p>
                      <a:r>
                        <a:rPr lang="en-GB" sz="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            = 372</a:t>
                      </a:r>
                      <a:endParaRPr lang="en-GB" sz="9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aseline="0" dirty="0" smtClean="0"/>
                        <a:t>Children need to be secure adding multiples of 100 and 10 to any three-digit number including those that are not multiples of 10.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="1" u="sng" dirty="0" smtClean="0"/>
                        <a:t>Towards</a:t>
                      </a:r>
                      <a:r>
                        <a:rPr lang="en-GB" sz="900" b="1" u="sng" baseline="0" dirty="0" smtClean="0"/>
                        <a:t> a Written Method</a:t>
                      </a:r>
                      <a:endParaRPr lang="en-GB" sz="900" b="1" u="sng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 smtClean="0"/>
                        <a:t>Introduce expanded</a:t>
                      </a:r>
                      <a:r>
                        <a:rPr lang="en-GB" sz="900" baseline="0" dirty="0" smtClean="0"/>
                        <a:t> column addition modelled with place value counters (</a:t>
                      </a:r>
                      <a:r>
                        <a:rPr lang="en-GB" sz="900" baseline="0" dirty="0" err="1" smtClean="0"/>
                        <a:t>Dienes</a:t>
                      </a:r>
                      <a:r>
                        <a:rPr lang="en-GB" sz="900" baseline="0" dirty="0" smtClean="0"/>
                        <a:t> could be used for those who need a less abstract representation)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aseline="0" dirty="0" smtClean="0"/>
                        <a:t>Leading to children understanding the exchange between tens and ones.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baseline="0" dirty="0" smtClean="0"/>
                        <a:t>Some children may begin to use a formal columnar algorithm, initially introduced alongside the expanded method. The formal method should be seen as a more streamlined version of the expanded method, not a new method.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900" baseline="0" dirty="0" smtClean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Pentagon 10">
            <a:hlinkClick r:id="rId2" action="ppaction://hlinksldjump"/>
          </p:cNvPr>
          <p:cNvSpPr/>
          <p:nvPr/>
        </p:nvSpPr>
        <p:spPr>
          <a:xfrm>
            <a:off x="179512" y="188640"/>
            <a:ext cx="455772" cy="21602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err="1" smtClean="0">
                <a:solidFill>
                  <a:schemeClr val="tx1"/>
                </a:solidFill>
              </a:rPr>
              <a:t>Obj</a:t>
            </a:r>
            <a:endParaRPr lang="en-GB" sz="1000" b="1" dirty="0">
              <a:solidFill>
                <a:schemeClr val="tx1"/>
              </a:solidFill>
            </a:endParaRPr>
          </a:p>
        </p:txBody>
      </p:sp>
      <p:sp>
        <p:nvSpPr>
          <p:cNvPr id="14" name="Pentagon 13">
            <a:hlinkClick r:id="rId3" action="ppaction://hlinksldjump"/>
          </p:cNvPr>
          <p:cNvSpPr/>
          <p:nvPr/>
        </p:nvSpPr>
        <p:spPr>
          <a:xfrm>
            <a:off x="683568" y="188640"/>
            <a:ext cx="432048" cy="21602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err="1" smtClean="0">
                <a:solidFill>
                  <a:schemeClr val="tx1"/>
                </a:solidFill>
              </a:rPr>
              <a:t>Gui</a:t>
            </a:r>
            <a:endParaRPr lang="en-GB" sz="1000" b="1" dirty="0">
              <a:solidFill>
                <a:schemeClr val="tx1"/>
              </a:solidFill>
            </a:endParaRPr>
          </a:p>
        </p:txBody>
      </p:sp>
      <p:sp>
        <p:nvSpPr>
          <p:cNvPr id="15" name="Pentagon 14">
            <a:hlinkClick r:id="rId4" action="ppaction://hlinkfile"/>
          </p:cNvPr>
          <p:cNvSpPr/>
          <p:nvPr/>
        </p:nvSpPr>
        <p:spPr>
          <a:xfrm>
            <a:off x="2411760" y="188640"/>
            <a:ext cx="432048" cy="21602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smtClean="0">
                <a:solidFill>
                  <a:schemeClr val="tx1"/>
                </a:solidFill>
              </a:rPr>
              <a:t>Ex</a:t>
            </a:r>
            <a:endParaRPr lang="en-GB" sz="1000" b="1" dirty="0">
              <a:solidFill>
                <a:schemeClr val="tx1"/>
              </a:solidFill>
            </a:endParaRPr>
          </a:p>
        </p:txBody>
      </p:sp>
      <p:sp>
        <p:nvSpPr>
          <p:cNvPr id="16" name="Pentagon 15">
            <a:hlinkClick r:id="rId5" action="ppaction://hlinksldjump"/>
          </p:cNvPr>
          <p:cNvSpPr/>
          <p:nvPr/>
        </p:nvSpPr>
        <p:spPr>
          <a:xfrm>
            <a:off x="2998459" y="188640"/>
            <a:ext cx="455772" cy="21602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err="1" smtClean="0">
                <a:solidFill>
                  <a:schemeClr val="tx1"/>
                </a:solidFill>
              </a:rPr>
              <a:t>Obj</a:t>
            </a:r>
            <a:endParaRPr lang="en-GB" sz="1000" b="1" dirty="0">
              <a:solidFill>
                <a:schemeClr val="tx1"/>
              </a:solidFill>
            </a:endParaRPr>
          </a:p>
        </p:txBody>
      </p:sp>
      <p:sp>
        <p:nvSpPr>
          <p:cNvPr id="17" name="Pentagon 16">
            <a:hlinkClick r:id="rId6" action="ppaction://hlinksldjump"/>
          </p:cNvPr>
          <p:cNvSpPr/>
          <p:nvPr/>
        </p:nvSpPr>
        <p:spPr>
          <a:xfrm>
            <a:off x="6300192" y="188640"/>
            <a:ext cx="455772" cy="21602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err="1" smtClean="0">
                <a:solidFill>
                  <a:schemeClr val="tx1"/>
                </a:solidFill>
              </a:rPr>
              <a:t>Obj</a:t>
            </a:r>
            <a:endParaRPr lang="en-GB" sz="1000" b="1" dirty="0">
              <a:solidFill>
                <a:schemeClr val="tx1"/>
              </a:solidFill>
            </a:endParaRPr>
          </a:p>
        </p:txBody>
      </p:sp>
      <p:sp>
        <p:nvSpPr>
          <p:cNvPr id="18" name="Pentagon 17">
            <a:hlinkClick r:id="rId7" action="ppaction://hlinksldjump"/>
          </p:cNvPr>
          <p:cNvSpPr/>
          <p:nvPr/>
        </p:nvSpPr>
        <p:spPr>
          <a:xfrm>
            <a:off x="3529529" y="191426"/>
            <a:ext cx="432048" cy="21602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err="1" smtClean="0">
                <a:solidFill>
                  <a:schemeClr val="tx1"/>
                </a:solidFill>
              </a:rPr>
              <a:t>Gui</a:t>
            </a:r>
            <a:endParaRPr lang="en-GB" sz="1000" b="1" dirty="0">
              <a:solidFill>
                <a:schemeClr val="tx1"/>
              </a:solidFill>
            </a:endParaRPr>
          </a:p>
        </p:txBody>
      </p:sp>
      <p:sp>
        <p:nvSpPr>
          <p:cNvPr id="19" name="Pentagon 18">
            <a:hlinkClick r:id="rId8" action="ppaction://hlinksldjump"/>
          </p:cNvPr>
          <p:cNvSpPr/>
          <p:nvPr/>
        </p:nvSpPr>
        <p:spPr>
          <a:xfrm>
            <a:off x="6804248" y="188640"/>
            <a:ext cx="432048" cy="21602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err="1" smtClean="0">
                <a:solidFill>
                  <a:schemeClr val="tx1"/>
                </a:solidFill>
              </a:rPr>
              <a:t>Gui</a:t>
            </a:r>
            <a:endParaRPr lang="en-GB" sz="1000" b="1" dirty="0">
              <a:solidFill>
                <a:schemeClr val="tx1"/>
              </a:solidFill>
            </a:endParaRPr>
          </a:p>
        </p:txBody>
      </p:sp>
      <p:sp>
        <p:nvSpPr>
          <p:cNvPr id="20" name="Pentagon 19">
            <a:hlinkClick r:id="rId4" action="ppaction://hlinkfile"/>
          </p:cNvPr>
          <p:cNvSpPr/>
          <p:nvPr/>
        </p:nvSpPr>
        <p:spPr>
          <a:xfrm>
            <a:off x="5627978" y="188640"/>
            <a:ext cx="432048" cy="21602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smtClean="0">
                <a:solidFill>
                  <a:schemeClr val="tx1"/>
                </a:solidFill>
              </a:rPr>
              <a:t>Ex</a:t>
            </a:r>
            <a:endParaRPr lang="en-GB" sz="1000" b="1" dirty="0">
              <a:solidFill>
                <a:schemeClr val="tx1"/>
              </a:solidFill>
            </a:endParaRPr>
          </a:p>
        </p:txBody>
      </p:sp>
      <p:sp>
        <p:nvSpPr>
          <p:cNvPr id="21" name="Pentagon 20">
            <a:hlinkClick r:id="rId4" action="ppaction://hlinkfile"/>
          </p:cNvPr>
          <p:cNvSpPr/>
          <p:nvPr/>
        </p:nvSpPr>
        <p:spPr>
          <a:xfrm>
            <a:off x="8460432" y="188640"/>
            <a:ext cx="432048" cy="21602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smtClean="0">
                <a:solidFill>
                  <a:schemeClr val="tx1"/>
                </a:solidFill>
              </a:rPr>
              <a:t>Ex</a:t>
            </a:r>
            <a:endParaRPr lang="en-GB" sz="1000" b="1" dirty="0">
              <a:solidFill>
                <a:schemeClr val="tx1"/>
              </a:solidFill>
            </a:endParaRPr>
          </a:p>
        </p:txBody>
      </p:sp>
      <p:sp>
        <p:nvSpPr>
          <p:cNvPr id="22" name="Pentagon 21">
            <a:hlinkClick r:id="rId9"/>
          </p:cNvPr>
          <p:cNvSpPr/>
          <p:nvPr/>
        </p:nvSpPr>
        <p:spPr>
          <a:xfrm>
            <a:off x="7956376" y="188640"/>
            <a:ext cx="432048" cy="21602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smtClean="0">
                <a:solidFill>
                  <a:schemeClr val="tx1"/>
                </a:solidFill>
              </a:rPr>
              <a:t>Vid</a:t>
            </a:r>
            <a:endParaRPr lang="en-GB" sz="1000" b="1" dirty="0">
              <a:solidFill>
                <a:schemeClr val="tx1"/>
              </a:solidFill>
            </a:endParaRPr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67705" y="2780928"/>
            <a:ext cx="1263774" cy="643376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669420" y="2780928"/>
            <a:ext cx="791146" cy="529177"/>
          </a:xfrm>
          <a:prstGeom prst="rect">
            <a:avLst/>
          </a:prstGeom>
        </p:spPr>
      </p:pic>
      <p:pic>
        <p:nvPicPr>
          <p:cNvPr id="27" name="Picture 26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199117" y="3766256"/>
            <a:ext cx="2500675" cy="149944"/>
          </a:xfrm>
          <a:prstGeom prst="rect">
            <a:avLst/>
          </a:prstGeom>
        </p:spPr>
      </p:pic>
      <p:pic>
        <p:nvPicPr>
          <p:cNvPr id="28" name="Picture 27"/>
          <p:cNvPicPr/>
          <p:nvPr/>
        </p:nvPicPr>
        <p:blipFill>
          <a:blip r:embed="rId13"/>
          <a:srcRect/>
          <a:stretch>
            <a:fillRect/>
          </a:stretch>
        </p:blipFill>
        <p:spPr bwMode="auto">
          <a:xfrm>
            <a:off x="199117" y="4618491"/>
            <a:ext cx="2009775" cy="24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2" name="Picture 31"/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3933755" y="4202207"/>
            <a:ext cx="464759" cy="497721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2966197" y="4253198"/>
            <a:ext cx="836327" cy="496244"/>
          </a:xfrm>
          <a:prstGeom prst="rect">
            <a:avLst/>
          </a:prstGeom>
        </p:spPr>
      </p:pic>
      <p:pic>
        <p:nvPicPr>
          <p:cNvPr id="34" name="Picture 33"/>
          <p:cNvPicPr/>
          <p:nvPr/>
        </p:nvPicPr>
        <p:blipFill>
          <a:blip r:embed="rId16"/>
          <a:srcRect/>
          <a:stretch>
            <a:fillRect/>
          </a:stretch>
        </p:blipFill>
        <p:spPr bwMode="auto">
          <a:xfrm>
            <a:off x="4211960" y="1268760"/>
            <a:ext cx="175895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" name="Picture 34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4685164" y="4151242"/>
            <a:ext cx="1306687" cy="700156"/>
          </a:xfrm>
          <a:prstGeom prst="rect">
            <a:avLst/>
          </a:prstGeom>
        </p:spPr>
      </p:pic>
      <p:pic>
        <p:nvPicPr>
          <p:cNvPr id="36" name="Picture 35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3128231" y="5172114"/>
            <a:ext cx="1083729" cy="608761"/>
          </a:xfrm>
          <a:prstGeom prst="rect">
            <a:avLst/>
          </a:prstGeom>
        </p:spPr>
      </p:pic>
      <p:sp>
        <p:nvSpPr>
          <p:cNvPr id="37" name="Plus 36"/>
          <p:cNvSpPr/>
          <p:nvPr/>
        </p:nvSpPr>
        <p:spPr>
          <a:xfrm>
            <a:off x="3795343" y="4273172"/>
            <a:ext cx="144325" cy="196296"/>
          </a:xfrm>
          <a:prstGeom prst="mathPlus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Equal 37"/>
          <p:cNvSpPr/>
          <p:nvPr/>
        </p:nvSpPr>
        <p:spPr>
          <a:xfrm>
            <a:off x="4426608" y="4283425"/>
            <a:ext cx="212116" cy="175790"/>
          </a:xfrm>
          <a:prstGeom prst="mathEqual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pic>
        <p:nvPicPr>
          <p:cNvPr id="42" name="Picture 41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4658106" y="5877272"/>
            <a:ext cx="1032521" cy="648072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7645911" y="2932641"/>
            <a:ext cx="1052978" cy="563853"/>
          </a:xfrm>
          <a:prstGeom prst="rect">
            <a:avLst/>
          </a:prstGeom>
        </p:spPr>
      </p:pic>
      <p:pic>
        <p:nvPicPr>
          <p:cNvPr id="46" name="Picture 45"/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7838107" y="3399698"/>
            <a:ext cx="461123" cy="907835"/>
          </a:xfrm>
          <a:prstGeom prst="rect">
            <a:avLst/>
          </a:prstGeom>
        </p:spPr>
      </p:pic>
      <p:pic>
        <p:nvPicPr>
          <p:cNvPr id="48" name="Picture 47"/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7058995" y="6199103"/>
            <a:ext cx="372146" cy="528839"/>
          </a:xfrm>
          <a:prstGeom prst="rect">
            <a:avLst/>
          </a:prstGeom>
        </p:spPr>
      </p:pic>
      <p:pic>
        <p:nvPicPr>
          <p:cNvPr id="51" name="Picture 50"/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4115432" y="2228119"/>
            <a:ext cx="1833594" cy="469261"/>
          </a:xfrm>
          <a:prstGeom prst="rect">
            <a:avLst/>
          </a:prstGeom>
        </p:spPr>
      </p:pic>
      <p:pic>
        <p:nvPicPr>
          <p:cNvPr id="52" name="Picture 51"/>
          <p:cNvPicPr>
            <a:picLocks noChangeAspect="1"/>
          </p:cNvPicPr>
          <p:nvPr/>
        </p:nvPicPr>
        <p:blipFill>
          <a:blip r:embed="rId24"/>
          <a:stretch>
            <a:fillRect/>
          </a:stretch>
        </p:blipFill>
        <p:spPr>
          <a:xfrm>
            <a:off x="4433069" y="3041078"/>
            <a:ext cx="1316732" cy="481583"/>
          </a:xfrm>
          <a:prstGeom prst="rect">
            <a:avLst/>
          </a:prstGeom>
        </p:spPr>
      </p:pic>
      <p:pic>
        <p:nvPicPr>
          <p:cNvPr id="54" name="Picture 53"/>
          <p:cNvPicPr>
            <a:picLocks noChangeAspect="1"/>
          </p:cNvPicPr>
          <p:nvPr/>
        </p:nvPicPr>
        <p:blipFill>
          <a:blip r:embed="rId25"/>
          <a:stretch>
            <a:fillRect/>
          </a:stretch>
        </p:blipFill>
        <p:spPr>
          <a:xfrm>
            <a:off x="6223925" y="3021488"/>
            <a:ext cx="1370620" cy="1286045"/>
          </a:xfrm>
          <a:prstGeom prst="rect">
            <a:avLst/>
          </a:prstGeom>
        </p:spPr>
      </p:pic>
      <p:pic>
        <p:nvPicPr>
          <p:cNvPr id="56" name="Picture 55"/>
          <p:cNvPicPr>
            <a:picLocks noChangeAspect="1"/>
          </p:cNvPicPr>
          <p:nvPr/>
        </p:nvPicPr>
        <p:blipFill>
          <a:blip r:embed="rId26"/>
          <a:stretch>
            <a:fillRect/>
          </a:stretch>
        </p:blipFill>
        <p:spPr>
          <a:xfrm>
            <a:off x="6190903" y="4579426"/>
            <a:ext cx="1226689" cy="897068"/>
          </a:xfrm>
          <a:prstGeom prst="rect">
            <a:avLst/>
          </a:prstGeom>
        </p:spPr>
      </p:pic>
      <p:pic>
        <p:nvPicPr>
          <p:cNvPr id="57" name="Picture 56"/>
          <p:cNvPicPr>
            <a:picLocks noChangeAspect="1"/>
          </p:cNvPicPr>
          <p:nvPr/>
        </p:nvPicPr>
        <p:blipFill>
          <a:blip r:embed="rId27"/>
          <a:stretch>
            <a:fillRect/>
          </a:stretch>
        </p:blipFill>
        <p:spPr>
          <a:xfrm>
            <a:off x="7606150" y="4579426"/>
            <a:ext cx="1266450" cy="951962"/>
          </a:xfrm>
          <a:prstGeom prst="rect">
            <a:avLst/>
          </a:prstGeom>
        </p:spPr>
      </p:pic>
      <p:cxnSp>
        <p:nvCxnSpPr>
          <p:cNvPr id="59" name="Straight Arrow Connector 58"/>
          <p:cNvCxnSpPr/>
          <p:nvPr/>
        </p:nvCxnSpPr>
        <p:spPr>
          <a:xfrm>
            <a:off x="7262581" y="4941168"/>
            <a:ext cx="417201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39" name="Pentagon 38">
            <a:hlinkClick r:id="rId9"/>
          </p:cNvPr>
          <p:cNvSpPr/>
          <p:nvPr/>
        </p:nvSpPr>
        <p:spPr>
          <a:xfrm>
            <a:off x="5122483" y="191426"/>
            <a:ext cx="432048" cy="21602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smtClean="0">
                <a:solidFill>
                  <a:schemeClr val="tx1"/>
                </a:solidFill>
              </a:rPr>
              <a:t>Vid</a:t>
            </a:r>
            <a:endParaRPr lang="en-GB" sz="1000" b="1" dirty="0">
              <a:solidFill>
                <a:schemeClr val="tx1"/>
              </a:solidFill>
            </a:endParaRPr>
          </a:p>
        </p:txBody>
      </p:sp>
      <p:sp>
        <p:nvSpPr>
          <p:cNvPr id="40" name="Pentagon 39">
            <a:hlinkClick r:id="rId9"/>
          </p:cNvPr>
          <p:cNvSpPr/>
          <p:nvPr/>
        </p:nvSpPr>
        <p:spPr>
          <a:xfrm>
            <a:off x="1901620" y="188640"/>
            <a:ext cx="432048" cy="216024"/>
          </a:xfrm>
          <a:prstGeom prst="homePlat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 smtClean="0">
                <a:solidFill>
                  <a:schemeClr val="tx1"/>
                </a:solidFill>
              </a:rPr>
              <a:t>Vid</a:t>
            </a:r>
            <a:endParaRPr lang="en-GB" sz="1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6161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2123" y="274638"/>
            <a:ext cx="8229600" cy="490066"/>
          </a:xfrm>
        </p:spPr>
        <p:txBody>
          <a:bodyPr>
            <a:noAutofit/>
          </a:bodyPr>
          <a:lstStyle/>
          <a:p>
            <a:r>
              <a:rPr lang="en-GB" sz="1600" dirty="0" smtClean="0"/>
              <a:t>The National Curriculum in England. ©Crown Copyright 2013</a:t>
            </a:r>
            <a:br>
              <a:rPr lang="en-GB" sz="1600" dirty="0" smtClean="0"/>
            </a:br>
            <a:r>
              <a:rPr lang="en-GB" sz="1800" b="1" dirty="0"/>
              <a:t>Year 1 objectives</a:t>
            </a:r>
            <a:r>
              <a:rPr lang="en-GB" sz="1600" dirty="0"/>
              <a:t/>
            </a:r>
            <a:br>
              <a:rPr lang="en-GB" sz="1600" dirty="0"/>
            </a:br>
            <a:endParaRPr lang="en-GB" sz="1600" dirty="0"/>
          </a:p>
        </p:txBody>
      </p:sp>
      <p:pic>
        <p:nvPicPr>
          <p:cNvPr id="7" name="Content Placeholder 6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4059" t="22906" r="24059" b="41889"/>
          <a:stretch/>
        </p:blipFill>
        <p:spPr>
          <a:xfrm>
            <a:off x="323528" y="980728"/>
            <a:ext cx="8682264" cy="3312368"/>
          </a:xfrm>
          <a:prstGeom prst="rect">
            <a:avLst/>
          </a:prstGeom>
        </p:spPr>
      </p:pic>
      <p:sp>
        <p:nvSpPr>
          <p:cNvPr id="5" name="Left Arrow 4">
            <a:hlinkClick r:id="rId3" action="ppaction://hlinksldjump"/>
          </p:cNvPr>
          <p:cNvSpPr/>
          <p:nvPr/>
        </p:nvSpPr>
        <p:spPr>
          <a:xfrm>
            <a:off x="62083" y="6309320"/>
            <a:ext cx="837509" cy="47667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400" dirty="0" smtClean="0"/>
              <a:t>Return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456668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2123" y="274638"/>
            <a:ext cx="8229600" cy="490066"/>
          </a:xfrm>
        </p:spPr>
        <p:txBody>
          <a:bodyPr>
            <a:noAutofit/>
          </a:bodyPr>
          <a:lstStyle/>
          <a:p>
            <a:r>
              <a:rPr lang="en-GB" sz="1600" dirty="0" smtClean="0"/>
              <a:t>The National Curriculum in England. ©Crown Copyright 2013</a:t>
            </a:r>
            <a:br>
              <a:rPr lang="en-GB" sz="1600" dirty="0" smtClean="0"/>
            </a:br>
            <a:r>
              <a:rPr lang="en-GB" sz="1800" b="1" dirty="0"/>
              <a:t>Year 1 g</a:t>
            </a:r>
            <a:r>
              <a:rPr lang="en-GB" sz="1800" b="1" dirty="0" smtClean="0"/>
              <a:t>uidance</a:t>
            </a:r>
            <a:r>
              <a:rPr lang="en-GB" sz="1600" dirty="0"/>
              <a:t/>
            </a:r>
            <a:br>
              <a:rPr lang="en-GB" sz="1600" dirty="0"/>
            </a:br>
            <a:endParaRPr lang="en-GB" sz="1600" dirty="0"/>
          </a:p>
        </p:txBody>
      </p:sp>
      <p:sp>
        <p:nvSpPr>
          <p:cNvPr id="4" name="Left Arrow 3">
            <a:hlinkClick r:id="rId2" action="ppaction://hlinksldjump"/>
          </p:cNvPr>
          <p:cNvSpPr/>
          <p:nvPr/>
        </p:nvSpPr>
        <p:spPr>
          <a:xfrm>
            <a:off x="422123" y="6165304"/>
            <a:ext cx="981525" cy="62068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Return</a:t>
            </a:r>
            <a:endParaRPr lang="en-GB" dirty="0"/>
          </a:p>
        </p:txBody>
      </p:sp>
      <p:pic>
        <p:nvPicPr>
          <p:cNvPr id="5" name="Content Placeholder 6"/>
          <p:cNvPicPr>
            <a:picLocks noGrp="1" noChangeAspect="1"/>
          </p:cNvPicPr>
          <p:nvPr>
            <p:ph idx="1"/>
          </p:nvPr>
        </p:nvPicPr>
        <p:blipFill rotWithShape="1">
          <a:blip r:embed="rId3"/>
          <a:srcRect l="25267" t="57884" r="26033" b="6683"/>
          <a:stretch/>
        </p:blipFill>
        <p:spPr>
          <a:xfrm>
            <a:off x="179512" y="873018"/>
            <a:ext cx="8712968" cy="3564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3801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2123" y="274638"/>
            <a:ext cx="8229600" cy="490066"/>
          </a:xfrm>
        </p:spPr>
        <p:txBody>
          <a:bodyPr>
            <a:noAutofit/>
          </a:bodyPr>
          <a:lstStyle/>
          <a:p>
            <a:r>
              <a:rPr lang="en-GB" sz="1600" dirty="0" smtClean="0"/>
              <a:t>The National Curriculum in England. ©Crown Copyright 2013</a:t>
            </a:r>
            <a:br>
              <a:rPr lang="en-GB" sz="1600" dirty="0" smtClean="0"/>
            </a:br>
            <a:r>
              <a:rPr lang="en-GB" sz="1800" b="1" dirty="0"/>
              <a:t>Year </a:t>
            </a:r>
            <a:r>
              <a:rPr lang="en-GB" sz="1800" b="1" dirty="0" smtClean="0"/>
              <a:t>2 </a:t>
            </a:r>
            <a:r>
              <a:rPr lang="en-GB" sz="1800" b="1" dirty="0"/>
              <a:t>objectives</a:t>
            </a:r>
            <a:r>
              <a:rPr lang="en-GB" sz="1600" dirty="0"/>
              <a:t/>
            </a:r>
            <a:br>
              <a:rPr lang="en-GB" sz="1600" dirty="0"/>
            </a:br>
            <a:endParaRPr lang="en-GB" sz="16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4625" t="12288" r="25500" b="20791"/>
          <a:stretch/>
        </p:blipFill>
        <p:spPr>
          <a:xfrm>
            <a:off x="1043608" y="764704"/>
            <a:ext cx="7649594" cy="5770746"/>
          </a:xfrm>
          <a:prstGeom prst="rect">
            <a:avLst/>
          </a:prstGeom>
        </p:spPr>
      </p:pic>
      <p:sp>
        <p:nvSpPr>
          <p:cNvPr id="4" name="Left Arrow 3">
            <a:hlinkClick r:id="rId3" action="ppaction://hlinksldjump"/>
          </p:cNvPr>
          <p:cNvSpPr/>
          <p:nvPr/>
        </p:nvSpPr>
        <p:spPr>
          <a:xfrm>
            <a:off x="107504" y="6165304"/>
            <a:ext cx="981525" cy="62068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Return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29826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2123" y="274638"/>
            <a:ext cx="8229600" cy="490066"/>
          </a:xfrm>
        </p:spPr>
        <p:txBody>
          <a:bodyPr>
            <a:noAutofit/>
          </a:bodyPr>
          <a:lstStyle/>
          <a:p>
            <a:r>
              <a:rPr lang="en-GB" sz="1600" dirty="0" smtClean="0"/>
              <a:t>The National Curriculum in England. ©Crown Copyright 2013</a:t>
            </a:r>
            <a:br>
              <a:rPr lang="en-GB" sz="1600" dirty="0" smtClean="0"/>
            </a:br>
            <a:r>
              <a:rPr lang="en-GB" sz="1800" b="1" dirty="0"/>
              <a:t>Year </a:t>
            </a:r>
            <a:r>
              <a:rPr lang="en-GB" sz="1800" b="1" dirty="0" smtClean="0"/>
              <a:t>2 guidance</a:t>
            </a:r>
            <a:r>
              <a:rPr lang="en-GB" sz="1600" dirty="0"/>
              <a:t/>
            </a:r>
            <a:br>
              <a:rPr lang="en-GB" sz="1600" dirty="0"/>
            </a:br>
            <a:endParaRPr lang="en-GB" sz="16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4625" t="20070" r="25500" b="39466"/>
          <a:stretch/>
        </p:blipFill>
        <p:spPr>
          <a:xfrm>
            <a:off x="101965" y="1081792"/>
            <a:ext cx="8934531" cy="4075400"/>
          </a:xfrm>
          <a:prstGeom prst="rect">
            <a:avLst/>
          </a:prstGeom>
        </p:spPr>
      </p:pic>
      <p:sp>
        <p:nvSpPr>
          <p:cNvPr id="4" name="Left Arrow 3">
            <a:hlinkClick r:id="rId3" action="ppaction://hlinksldjump"/>
          </p:cNvPr>
          <p:cNvSpPr/>
          <p:nvPr/>
        </p:nvSpPr>
        <p:spPr>
          <a:xfrm>
            <a:off x="422123" y="6165304"/>
            <a:ext cx="981525" cy="62068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Return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5918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2123" y="274638"/>
            <a:ext cx="8229600" cy="490066"/>
          </a:xfrm>
        </p:spPr>
        <p:txBody>
          <a:bodyPr>
            <a:noAutofit/>
          </a:bodyPr>
          <a:lstStyle/>
          <a:p>
            <a:r>
              <a:rPr lang="en-GB" sz="1600" dirty="0" smtClean="0"/>
              <a:t>The National Curriculum in England. ©Crown Copyright 2013</a:t>
            </a:r>
            <a:br>
              <a:rPr lang="en-GB" sz="1600" dirty="0" smtClean="0"/>
            </a:br>
            <a:r>
              <a:rPr lang="en-GB" sz="1800" b="1" dirty="0"/>
              <a:t>Year </a:t>
            </a:r>
            <a:r>
              <a:rPr lang="en-GB" sz="1800" b="1" dirty="0" smtClean="0"/>
              <a:t>3 </a:t>
            </a:r>
            <a:r>
              <a:rPr lang="en-GB" sz="1800" b="1" dirty="0"/>
              <a:t>objectives</a:t>
            </a:r>
            <a:r>
              <a:rPr lang="en-GB" sz="1600" dirty="0"/>
              <a:t/>
            </a:r>
            <a:br>
              <a:rPr lang="en-GB" sz="1600" dirty="0"/>
            </a:br>
            <a:endParaRPr lang="en-GB" sz="16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4625" t="7620" r="24625" b="47248"/>
          <a:stretch/>
        </p:blipFill>
        <p:spPr>
          <a:xfrm>
            <a:off x="179512" y="764704"/>
            <a:ext cx="8928992" cy="4464496"/>
          </a:xfrm>
          <a:prstGeom prst="rect">
            <a:avLst/>
          </a:prstGeom>
        </p:spPr>
      </p:pic>
      <p:sp>
        <p:nvSpPr>
          <p:cNvPr id="4" name="Left Arrow 3">
            <a:hlinkClick r:id="rId3" action="ppaction://hlinksldjump"/>
          </p:cNvPr>
          <p:cNvSpPr/>
          <p:nvPr/>
        </p:nvSpPr>
        <p:spPr>
          <a:xfrm>
            <a:off x="422123" y="6165304"/>
            <a:ext cx="981525" cy="62068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Return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696722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2123" y="274638"/>
            <a:ext cx="8229600" cy="490066"/>
          </a:xfrm>
        </p:spPr>
        <p:txBody>
          <a:bodyPr>
            <a:noAutofit/>
          </a:bodyPr>
          <a:lstStyle/>
          <a:p>
            <a:r>
              <a:rPr lang="en-GB" sz="1600" dirty="0" smtClean="0"/>
              <a:t>The National Curriculum in England. ©Crown Copyright 2013</a:t>
            </a:r>
            <a:br>
              <a:rPr lang="en-GB" sz="1600" dirty="0" smtClean="0"/>
            </a:br>
            <a:r>
              <a:rPr lang="en-GB" sz="1800" b="1" dirty="0"/>
              <a:t>Year </a:t>
            </a:r>
            <a:r>
              <a:rPr lang="en-GB" sz="1800" b="1" dirty="0" smtClean="0"/>
              <a:t>3 guidance</a:t>
            </a:r>
            <a:r>
              <a:rPr lang="en-GB" sz="1600" dirty="0"/>
              <a:t/>
            </a:r>
            <a:br>
              <a:rPr lang="en-GB" sz="1600" dirty="0"/>
            </a:br>
            <a:endParaRPr lang="en-GB" sz="1600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l="24625" t="52752" r="25500" b="22347"/>
          <a:stretch/>
        </p:blipFill>
        <p:spPr>
          <a:xfrm>
            <a:off x="107504" y="2208795"/>
            <a:ext cx="8964488" cy="2516348"/>
          </a:xfrm>
          <a:prstGeom prst="rect">
            <a:avLst/>
          </a:prstGeom>
        </p:spPr>
      </p:pic>
      <p:sp>
        <p:nvSpPr>
          <p:cNvPr id="4" name="Left Arrow 3">
            <a:hlinkClick r:id="rId3" action="ppaction://hlinksldjump"/>
          </p:cNvPr>
          <p:cNvSpPr/>
          <p:nvPr/>
        </p:nvSpPr>
        <p:spPr>
          <a:xfrm>
            <a:off x="422123" y="6165304"/>
            <a:ext cx="981525" cy="62068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/>
              <a:t>Return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13133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1025</TotalTime>
  <Words>336</Words>
  <Application>Microsoft Office PowerPoint</Application>
  <PresentationFormat>On-screen Show (4:3)</PresentationFormat>
  <Paragraphs>124</Paragraphs>
  <Slides>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Calibri</vt:lpstr>
      <vt:lpstr>Symbol</vt:lpstr>
      <vt:lpstr>Office Theme</vt:lpstr>
      <vt:lpstr>Calculation Policy Addition – Years 1-3</vt:lpstr>
      <vt:lpstr>PowerPoint Presentation</vt:lpstr>
      <vt:lpstr>The National Curriculum in England. ©Crown Copyright 2013 Year 1 objectives </vt:lpstr>
      <vt:lpstr>The National Curriculum in England. ©Crown Copyright 2013 Year 1 guidance </vt:lpstr>
      <vt:lpstr>The National Curriculum in England. ©Crown Copyright 2013 Year 2 objectives </vt:lpstr>
      <vt:lpstr>The National Curriculum in England. ©Crown Copyright 2013 Year 2 guidance </vt:lpstr>
      <vt:lpstr>The National Curriculum in England. ©Crown Copyright 2013 Year 3 objectives </vt:lpstr>
      <vt:lpstr>The National Curriculum in England. ©Crown Copyright 2013 Year 3 guidance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compaq</dc:creator>
  <cp:lastModifiedBy>TEACHER</cp:lastModifiedBy>
  <cp:revision>210</cp:revision>
  <cp:lastPrinted>2014-01-24T10:40:47Z</cp:lastPrinted>
  <dcterms:created xsi:type="dcterms:W3CDTF">2014-01-20T11:53:21Z</dcterms:created>
  <dcterms:modified xsi:type="dcterms:W3CDTF">2015-04-27T13:12:49Z</dcterms:modified>
</cp:coreProperties>
</file>