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 varScale="1">
        <p:scale>
          <a:sx n="74" d="100"/>
          <a:sy n="74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8.wmf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slide" Target="slide4.xml"/><Relationship Id="rId21" Type="http://schemas.openxmlformats.org/officeDocument/2006/relationships/image" Target="../media/image16.png"/><Relationship Id="rId7" Type="http://schemas.openxmlformats.org/officeDocument/2006/relationships/slide" Target="slide6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slide" Target="slide3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slide" Target="slide5.xm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hyperlink" Target="Extra%20page%20add123.docx" TargetMode="External"/><Relationship Id="rId9" Type="http://schemas.openxmlformats.org/officeDocument/2006/relationships/hyperlink" Target="https://www.ncetm.org.uk/resources/40534" TargetMode="External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Addition – Years 1-3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215411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773" y="675235"/>
            <a:ext cx="1342469" cy="1661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693" y="668889"/>
            <a:ext cx="1066977" cy="125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5654"/>
              </p:ext>
            </p:extLst>
          </p:nvPr>
        </p:nvGraphicFramePr>
        <p:xfrm>
          <a:off x="107504" y="116632"/>
          <a:ext cx="8856984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= signs and missing numbers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need to understand the concept of equality before using the ‘=’ sign. Calculations should be written either side of the equality sign so that the sign is not just interpreted as ‘the answer’.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= 1+ 1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+ 3 = 4 + 1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numbers need to be placed in all possible places.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+ 4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7                   7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+ 4</a:t>
                      </a:r>
                    </a:p>
                    <a:p>
                      <a:endParaRPr lang="en-GB" sz="900" u="sng" baseline="0" dirty="0" smtClean="0"/>
                    </a:p>
                    <a:p>
                      <a:r>
                        <a:rPr lang="en-GB" sz="900" b="1" u="sng" baseline="0" dirty="0" smtClean="0"/>
                        <a:t>Counting and Combining sets of Objects</a:t>
                      </a:r>
                    </a:p>
                    <a:p>
                      <a:r>
                        <a:rPr lang="en-GB" sz="900" baseline="0" dirty="0" smtClean="0"/>
                        <a:t>Combining two sets of objects (aggregation) which will progress onto adding on to a set (augmentation)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Understanding of counting on with a </a:t>
                      </a:r>
                      <a:r>
                        <a:rPr lang="en-GB" sz="900" u="sng" baseline="0" dirty="0" err="1" smtClean="0"/>
                        <a:t>numbertrack</a:t>
                      </a:r>
                      <a:r>
                        <a:rPr lang="en-GB" sz="900" u="sng" baseline="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Understanding of counting on with a </a:t>
                      </a:r>
                      <a:r>
                        <a:rPr lang="en-GB" sz="900" u="sng" baseline="0" dirty="0" err="1" smtClean="0"/>
                        <a:t>numberline</a:t>
                      </a:r>
                      <a:r>
                        <a:rPr lang="en-GB" sz="900" u="sng" baseline="0" dirty="0" smtClean="0"/>
                        <a:t> </a:t>
                      </a:r>
                      <a:r>
                        <a:rPr lang="en-GB" sz="900" baseline="0" dirty="0" smtClean="0"/>
                        <a:t>(supported by models and images).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7+ 4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 problems </a:t>
                      </a:r>
                      <a:r>
                        <a:rPr lang="en-GB" sz="9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+ 5 = 10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     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100   35 = 1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+ 5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valuable to use a range of representations (also see Y1). Continue to use </a:t>
                      </a:r>
                      <a:r>
                        <a:rPr lang="en-GB" sz="9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numberlines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develop understanding of: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ounting on in tens and ones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+ 12 = 23 + 10 + 2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33 + 2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35</a:t>
                      </a:r>
                      <a:endParaRPr lang="en-GB" sz="900" dirty="0" smtClean="0"/>
                    </a:p>
                    <a:p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Partitioning and bridging through 10.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steps in addition often bridge through a multiple of 10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 be able to partition the 7 to relate adding the 2 and then the 5. 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+ 7 = 15</a:t>
                      </a:r>
                    </a:p>
                    <a:p>
                      <a:endParaRPr lang="en-GB" sz="900" b="0" u="none" dirty="0" smtClean="0"/>
                    </a:p>
                    <a:p>
                      <a:endParaRPr lang="en-GB" sz="900" b="1" u="sng" dirty="0" smtClean="0"/>
                    </a:p>
                    <a:p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9 or 11 by adding 10 and adjusting by 1</a:t>
                      </a:r>
                    </a:p>
                    <a:p>
                      <a:r>
                        <a:rPr lang="en-GB" sz="9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900" b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9 by adding 10 and adjusting by 1</a:t>
                      </a:r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+ 9 = 44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u="sng" dirty="0" smtClean="0"/>
                    </a:p>
                    <a:p>
                      <a:r>
                        <a:rPr lang="en-GB" sz="900" b="1" u="sng" dirty="0" smtClean="0"/>
                        <a:t>Towards a</a:t>
                      </a:r>
                      <a:r>
                        <a:rPr lang="en-GB" sz="900" b="1" u="sng" baseline="0" dirty="0" smtClean="0"/>
                        <a:t> Written Method</a:t>
                      </a:r>
                      <a:endParaRPr lang="en-GB" sz="9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Partitioning in different ways and recombine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47+25</a:t>
                      </a:r>
                    </a:p>
                    <a:p>
                      <a:r>
                        <a:rPr lang="en-GB" sz="1000" dirty="0" smtClean="0"/>
                        <a:t>       </a:t>
                      </a:r>
                      <a:r>
                        <a:rPr lang="en-GB" sz="1000" b="1" dirty="0" smtClean="0"/>
                        <a:t>47                           25                           60 + 12</a:t>
                      </a:r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Leading to exchanging:</a:t>
                      </a:r>
                      <a:r>
                        <a:rPr lang="en-GB" sz="1000" baseline="0" dirty="0" smtClean="0"/>
                        <a:t> </a:t>
                      </a:r>
                    </a:p>
                    <a:p>
                      <a:r>
                        <a:rPr lang="en-GB" sz="1000" b="1" baseline="0" dirty="0" smtClean="0"/>
                        <a:t>72</a:t>
                      </a: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Expanded written method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aseline="0" dirty="0" smtClean="0"/>
                        <a:t>40 + 7 + 20 + 5 = </a:t>
                      </a:r>
                    </a:p>
                    <a:p>
                      <a:r>
                        <a:rPr lang="en-GB" sz="900" baseline="0" dirty="0" smtClean="0"/>
                        <a:t>40+20 + 7 + 5 = </a:t>
                      </a:r>
                    </a:p>
                    <a:p>
                      <a:r>
                        <a:rPr lang="en-GB" sz="900" baseline="0" dirty="0" smtClean="0"/>
                        <a:t>60 + 12 = 72</a:t>
                      </a:r>
                      <a:r>
                        <a:rPr lang="en-GB" sz="1000" baseline="0" dirty="0" smtClean="0"/>
                        <a:t>                          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 problems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range of equations as in Year 1 and 2 but with appropriate, larger numbers.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 into tens and ones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 both numbers and recombine.  </a:t>
                      </a:r>
                    </a:p>
                    <a:p>
                      <a:pPr lvl="0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on by partitioning the second number only e.g.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 + 125 = 247 + 100 + 20+ 5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347 + 20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+ 5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367 + 5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372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need to be secure adding multiples of 100 and 10 to any three-digit number including those that are not multiples of 10.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/>
                        <a:t>Towards</a:t>
                      </a:r>
                      <a:r>
                        <a:rPr lang="en-GB" sz="900" b="1" u="sng" baseline="0" dirty="0" smtClean="0"/>
                        <a:t> a Written Method</a:t>
                      </a:r>
                      <a:endParaRPr lang="en-GB" sz="9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Introduce expanded</a:t>
                      </a:r>
                      <a:r>
                        <a:rPr lang="en-GB" sz="900" baseline="0" dirty="0" smtClean="0"/>
                        <a:t> column addition modelled with place value counters (</a:t>
                      </a:r>
                      <a:r>
                        <a:rPr lang="en-GB" sz="900" baseline="0" dirty="0" err="1" smtClean="0"/>
                        <a:t>Dienes</a:t>
                      </a:r>
                      <a:r>
                        <a:rPr lang="en-GB" sz="900" baseline="0" dirty="0" smtClean="0"/>
                        <a:t> could be used for those who need a less abstract representation)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Leading to children understanding the exchange between tens and ones.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Some children may begin to use a formal columnar algorithm, initially introduced alongside the expanded method. The formal method should be seen as a more streamlined version of the expanded method, not a new method.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4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6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7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8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4" action="ppaction://hlinkfile"/>
          </p:cNvPr>
          <p:cNvSpPr/>
          <p:nvPr/>
        </p:nvSpPr>
        <p:spPr>
          <a:xfrm>
            <a:off x="562797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4" action="ppaction://hlinkfile"/>
          </p:cNvPr>
          <p:cNvSpPr/>
          <p:nvPr/>
        </p:nvSpPr>
        <p:spPr>
          <a:xfrm>
            <a:off x="846043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705" y="2780928"/>
            <a:ext cx="1263774" cy="64337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69420" y="2780928"/>
            <a:ext cx="791146" cy="5291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9117" y="3766256"/>
            <a:ext cx="2500675" cy="149944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9117" y="4618491"/>
            <a:ext cx="2009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33755" y="4202207"/>
            <a:ext cx="464759" cy="4977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66197" y="4253198"/>
            <a:ext cx="836327" cy="496244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11960" y="1268760"/>
            <a:ext cx="1758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85164" y="4151242"/>
            <a:ext cx="1306687" cy="7001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28231" y="5172114"/>
            <a:ext cx="1083729" cy="608761"/>
          </a:xfrm>
          <a:prstGeom prst="rect">
            <a:avLst/>
          </a:prstGeom>
        </p:spPr>
      </p:pic>
      <p:sp>
        <p:nvSpPr>
          <p:cNvPr id="37" name="Plus 36"/>
          <p:cNvSpPr/>
          <p:nvPr/>
        </p:nvSpPr>
        <p:spPr>
          <a:xfrm>
            <a:off x="3795343" y="4273172"/>
            <a:ext cx="144325" cy="196296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Equal 37"/>
          <p:cNvSpPr/>
          <p:nvPr/>
        </p:nvSpPr>
        <p:spPr>
          <a:xfrm>
            <a:off x="4426608" y="4283425"/>
            <a:ext cx="212116" cy="175790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58106" y="5877272"/>
            <a:ext cx="1032521" cy="64807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45911" y="2932641"/>
            <a:ext cx="1052978" cy="56385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838107" y="3399698"/>
            <a:ext cx="461123" cy="9078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058995" y="6199103"/>
            <a:ext cx="372146" cy="528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15432" y="2228119"/>
            <a:ext cx="1833594" cy="46926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433069" y="3041078"/>
            <a:ext cx="1316732" cy="48158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223925" y="3021488"/>
            <a:ext cx="1370620" cy="128604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190903" y="4579426"/>
            <a:ext cx="1226689" cy="89706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606150" y="4579426"/>
            <a:ext cx="1266450" cy="951962"/>
          </a:xfrm>
          <a:prstGeom prst="rect">
            <a:avLst/>
          </a:prstGeom>
        </p:spPr>
      </p:pic>
      <p:cxnSp>
        <p:nvCxnSpPr>
          <p:cNvPr id="59" name="Straight Arrow Connector 58"/>
          <p:cNvCxnSpPr/>
          <p:nvPr/>
        </p:nvCxnSpPr>
        <p:spPr>
          <a:xfrm>
            <a:off x="7262581" y="4941168"/>
            <a:ext cx="4172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Pentagon 38">
            <a:hlinkClick r:id="rId9"/>
          </p:cNvPr>
          <p:cNvSpPr/>
          <p:nvPr/>
        </p:nvSpPr>
        <p:spPr>
          <a:xfrm>
            <a:off x="5122483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40" name="Pentagon 39">
            <a:hlinkClick r:id="rId9"/>
          </p:cNvPr>
          <p:cNvSpPr/>
          <p:nvPr/>
        </p:nvSpPr>
        <p:spPr>
          <a:xfrm>
            <a:off x="190162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059" t="22906" r="24059" b="41889"/>
          <a:stretch/>
        </p:blipFill>
        <p:spPr>
          <a:xfrm>
            <a:off x="323528" y="980728"/>
            <a:ext cx="8682264" cy="3312368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5267" t="57884" r="26033" b="6683"/>
          <a:stretch/>
        </p:blipFill>
        <p:spPr>
          <a:xfrm>
            <a:off x="179512" y="873018"/>
            <a:ext cx="8712968" cy="356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12288" r="25500" b="20791"/>
          <a:stretch/>
        </p:blipFill>
        <p:spPr>
          <a:xfrm>
            <a:off x="1043608" y="764704"/>
            <a:ext cx="7649594" cy="577074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0070" r="25500" b="39466"/>
          <a:stretch/>
        </p:blipFill>
        <p:spPr>
          <a:xfrm>
            <a:off x="101965" y="1081792"/>
            <a:ext cx="8934531" cy="4075400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7620" r="24625" b="47248"/>
          <a:stretch/>
        </p:blipFill>
        <p:spPr>
          <a:xfrm>
            <a:off x="179512" y="764704"/>
            <a:ext cx="8928992" cy="446449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52752" r="25500" b="22347"/>
          <a:stretch/>
        </p:blipFill>
        <p:spPr>
          <a:xfrm>
            <a:off x="107504" y="2208795"/>
            <a:ext cx="8964488" cy="251634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336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Calculation Policy Addition –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TEACHER</cp:lastModifiedBy>
  <cp:revision>210</cp:revision>
  <cp:lastPrinted>2014-01-24T10:40:47Z</cp:lastPrinted>
  <dcterms:created xsi:type="dcterms:W3CDTF">2014-01-20T11:53:21Z</dcterms:created>
  <dcterms:modified xsi:type="dcterms:W3CDTF">2015-04-27T13:12:49Z</dcterms:modified>
</cp:coreProperties>
</file>